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98" r:id="rId9"/>
    <p:sldId id="300" r:id="rId10"/>
    <p:sldId id="266" r:id="rId11"/>
    <p:sldId id="270" r:id="rId12"/>
    <p:sldId id="272" r:id="rId13"/>
    <p:sldId id="273" r:id="rId14"/>
    <p:sldId id="274" r:id="rId15"/>
    <p:sldId id="275" r:id="rId16"/>
    <p:sldId id="278" r:id="rId17"/>
    <p:sldId id="299" r:id="rId18"/>
    <p:sldId id="293" r:id="rId19"/>
    <p:sldId id="294" r:id="rId20"/>
    <p:sldId id="286" r:id="rId21"/>
    <p:sldId id="288" r:id="rId22"/>
    <p:sldId id="292" r:id="rId23"/>
    <p:sldId id="289" r:id="rId24"/>
    <p:sldId id="290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99"/>
    <a:srgbClr val="DEA900"/>
    <a:srgbClr val="FFC000"/>
    <a:srgbClr val="333399"/>
    <a:srgbClr val="FF0066"/>
    <a:srgbClr val="FF33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457" autoAdjust="0"/>
    <p:restoredTop sz="94645" autoAdjust="0"/>
  </p:normalViewPr>
  <p:slideViewPr>
    <p:cSldViewPr>
      <p:cViewPr>
        <p:scale>
          <a:sx n="80" d="100"/>
          <a:sy n="80" d="100"/>
        </p:scale>
        <p:origin x="-138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HDATA5_SERVER\EPHDATA5\SHARED\TCC\CRASH2\CloseOut\Analysis%20final%20data%20set\Publications\Correct%20dead%20by%20day%20and%20cau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7222929778405784E-2"/>
          <c:y val="3.1563666481988259E-2"/>
          <c:w val="0.88647152511440153"/>
          <c:h val="0.81581115793361669"/>
        </c:manualLayout>
      </c:layout>
      <c:barChart>
        <c:barDir val="col"/>
        <c:grouping val="stacked"/>
        <c:ser>
          <c:idx val="0"/>
          <c:order val="0"/>
          <c:tx>
            <c:strRef>
              <c:f>'Bleeding versus All Other'!$B$1</c:f>
              <c:strCache>
                <c:ptCount val="1"/>
                <c:pt idx="0">
                  <c:v>Deaths due to bleeding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'Bleeding versus All Other'!$A$2:$A$30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'Bleeding versus All Other'!$B$2:$B$30</c:f>
              <c:numCache>
                <c:formatCode>General</c:formatCode>
                <c:ptCount val="29"/>
                <c:pt idx="0">
                  <c:v>637</c:v>
                </c:pt>
                <c:pt idx="1">
                  <c:v>289</c:v>
                </c:pt>
                <c:pt idx="2">
                  <c:v>58</c:v>
                </c:pt>
                <c:pt idx="3">
                  <c:v>27</c:v>
                </c:pt>
                <c:pt idx="4">
                  <c:v>15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1"/>
          <c:order val="1"/>
          <c:tx>
            <c:strRef>
              <c:f>'Bleeding versus All Other'!$C$1</c:f>
              <c:strCache>
                <c:ptCount val="1"/>
                <c:pt idx="0">
                  <c:v>Deaths due to all other causes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numRef>
              <c:f>'Bleeding versus All Other'!$A$2:$A$30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'Bleeding versus All Other'!$C$2:$C$30</c:f>
              <c:numCache>
                <c:formatCode>General</c:formatCode>
                <c:ptCount val="29"/>
                <c:pt idx="0">
                  <c:v>449</c:v>
                </c:pt>
                <c:pt idx="1">
                  <c:v>427</c:v>
                </c:pt>
                <c:pt idx="2">
                  <c:v>240</c:v>
                </c:pt>
                <c:pt idx="3">
                  <c:v>150</c:v>
                </c:pt>
                <c:pt idx="4">
                  <c:v>120</c:v>
                </c:pt>
                <c:pt idx="5">
                  <c:v>90</c:v>
                </c:pt>
                <c:pt idx="6">
                  <c:v>76</c:v>
                </c:pt>
                <c:pt idx="7">
                  <c:v>61</c:v>
                </c:pt>
                <c:pt idx="8">
                  <c:v>60</c:v>
                </c:pt>
                <c:pt idx="9">
                  <c:v>43</c:v>
                </c:pt>
                <c:pt idx="10">
                  <c:v>34</c:v>
                </c:pt>
                <c:pt idx="11">
                  <c:v>39</c:v>
                </c:pt>
                <c:pt idx="12">
                  <c:v>33</c:v>
                </c:pt>
                <c:pt idx="13">
                  <c:v>26</c:v>
                </c:pt>
                <c:pt idx="14">
                  <c:v>18</c:v>
                </c:pt>
                <c:pt idx="15">
                  <c:v>18</c:v>
                </c:pt>
                <c:pt idx="16">
                  <c:v>23</c:v>
                </c:pt>
                <c:pt idx="17">
                  <c:v>19</c:v>
                </c:pt>
                <c:pt idx="18">
                  <c:v>11</c:v>
                </c:pt>
                <c:pt idx="19">
                  <c:v>14</c:v>
                </c:pt>
                <c:pt idx="20">
                  <c:v>6</c:v>
                </c:pt>
                <c:pt idx="21">
                  <c:v>9</c:v>
                </c:pt>
                <c:pt idx="22">
                  <c:v>6</c:v>
                </c:pt>
                <c:pt idx="23">
                  <c:v>10</c:v>
                </c:pt>
                <c:pt idx="24">
                  <c:v>11</c:v>
                </c:pt>
                <c:pt idx="25">
                  <c:v>9</c:v>
                </c:pt>
                <c:pt idx="26">
                  <c:v>2</c:v>
                </c:pt>
                <c:pt idx="27">
                  <c:v>5</c:v>
                </c:pt>
                <c:pt idx="28">
                  <c:v>4</c:v>
                </c:pt>
              </c:numCache>
            </c:numRef>
          </c:val>
        </c:ser>
        <c:gapWidth val="83"/>
        <c:overlap val="100"/>
        <c:axId val="58066816"/>
        <c:axId val="62665088"/>
      </c:barChart>
      <c:catAx>
        <c:axId val="58066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800" b="1">
                    <a:latin typeface="+mn-lt"/>
                    <a:cs typeface="Arial" pitchFamily="34" charset="0"/>
                  </a:defRPr>
                </a:pPr>
                <a:r>
                  <a:rPr lang="en-US" sz="1800" b="1" dirty="0" smtClean="0">
                    <a:latin typeface="+mn-lt"/>
                    <a:cs typeface="Arial" pitchFamily="34" charset="0"/>
                  </a:rPr>
                  <a:t>Dias</a:t>
                </a:r>
                <a:endParaRPr lang="en-US" sz="1800" b="1" dirty="0">
                  <a:latin typeface="+mn-lt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2665088"/>
        <c:crosses val="autoZero"/>
        <c:auto val="1"/>
        <c:lblAlgn val="ctr"/>
        <c:lblOffset val="100"/>
      </c:catAx>
      <c:valAx>
        <c:axId val="626650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>
                    <a:latin typeface="+mn-lt"/>
                    <a:cs typeface="Arial" pitchFamily="34" charset="0"/>
                  </a:defRPr>
                </a:pPr>
                <a:r>
                  <a:rPr lang="en-US" sz="1800" dirty="0" err="1" smtClean="0">
                    <a:latin typeface="+mn-lt"/>
                    <a:cs typeface="Arial" pitchFamily="34" charset="0"/>
                  </a:rPr>
                  <a:t>Numero</a:t>
                </a:r>
                <a:r>
                  <a:rPr lang="en-US" sz="1800" dirty="0" smtClean="0">
                    <a:latin typeface="+mn-lt"/>
                    <a:cs typeface="Arial" pitchFamily="34" charset="0"/>
                  </a:rPr>
                  <a:t> de </a:t>
                </a:r>
                <a:r>
                  <a:rPr lang="en-US" sz="1800" dirty="0" err="1" smtClean="0">
                    <a:latin typeface="+mn-lt"/>
                    <a:cs typeface="Arial" pitchFamily="34" charset="0"/>
                  </a:rPr>
                  <a:t>las</a:t>
                </a:r>
                <a:r>
                  <a:rPr lang="en-US" sz="18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Arial" pitchFamily="34" charset="0"/>
                  </a:rPr>
                  <a:t>muertes</a:t>
                </a:r>
                <a:endParaRPr lang="en-US" sz="1800" dirty="0">
                  <a:latin typeface="+mn-lt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806681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lang="en-US" sz="2000" b="0">
                <a:latin typeface="+mn-lt"/>
                <a:cs typeface="Arial" pitchFamily="34" charset="0"/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lang="en-US" sz="2000" b="0">
                <a:latin typeface="+mn-lt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9965980816669747"/>
          <c:y val="0.18272024955079347"/>
          <c:w val="0.47467899904214728"/>
          <c:h val="0.21029452614379091"/>
        </c:manualLayout>
      </c:layout>
      <c:txPr>
        <a:bodyPr/>
        <a:lstStyle/>
        <a:p>
          <a:pPr>
            <a:defRPr lang="en-US" sz="2000" b="0">
              <a:latin typeface="+mn-lt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C62D-06C3-4373-A99F-382161A39FA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4B372-B2DB-4B4E-B24E-59D82D370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1D6BB-51B6-48E7-B4DD-0E0772F62DD9}" type="slidenum">
              <a:rPr lang="en-GB"/>
              <a:pPr/>
              <a:t>17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This is just reiterating the main effect on all cause mortality. </a:t>
            </a:r>
          </a:p>
          <a:p>
            <a:endParaRPr lang="en-GB" sz="1800" dirty="0" smtClean="0"/>
          </a:p>
          <a:p>
            <a:r>
              <a:rPr lang="en-GB" sz="1800" dirty="0" smtClean="0"/>
              <a:t>The bottom line is that this is very good news for trauma patients.</a:t>
            </a:r>
          </a:p>
          <a:p>
            <a:endParaRPr lang="en-GB" sz="1800" dirty="0" smtClean="0"/>
          </a:p>
          <a:p>
            <a:r>
              <a:rPr lang="en-GB" sz="1800" dirty="0" smtClean="0"/>
              <a:t>The vertical line crossing 1 signifies the line of no-effect.</a:t>
            </a:r>
            <a:endParaRPr lang="en-GB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FD559D-C0A2-4EA4-9E3E-E66452DE847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9" Type="http://schemas.openxmlformats.org/officeDocument/2006/relationships/image" Target="../media/image45.gif"/><Relationship Id="rId3" Type="http://schemas.openxmlformats.org/officeDocument/2006/relationships/image" Target="../media/image9.emf"/><Relationship Id="rId21" Type="http://schemas.openxmlformats.org/officeDocument/2006/relationships/image" Target="../media/image27.jpeg"/><Relationship Id="rId34" Type="http://schemas.openxmlformats.org/officeDocument/2006/relationships/image" Target="../media/image40.gif"/><Relationship Id="rId42" Type="http://schemas.openxmlformats.org/officeDocument/2006/relationships/image" Target="../media/image48.gif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gif"/><Relationship Id="rId25" Type="http://schemas.openxmlformats.org/officeDocument/2006/relationships/image" Target="../media/image31.gif"/><Relationship Id="rId33" Type="http://schemas.openxmlformats.org/officeDocument/2006/relationships/image" Target="../media/image39.gif"/><Relationship Id="rId38" Type="http://schemas.openxmlformats.org/officeDocument/2006/relationships/image" Target="../media/image44.jpeg"/><Relationship Id="rId2" Type="http://schemas.openxmlformats.org/officeDocument/2006/relationships/image" Target="../media/image8.emf"/><Relationship Id="rId16" Type="http://schemas.openxmlformats.org/officeDocument/2006/relationships/image" Target="../media/image22.jpeg"/><Relationship Id="rId20" Type="http://schemas.openxmlformats.org/officeDocument/2006/relationships/image" Target="../media/image26.gif"/><Relationship Id="rId29" Type="http://schemas.openxmlformats.org/officeDocument/2006/relationships/image" Target="../media/image35.jpeg"/><Relationship Id="rId41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3.gif"/><Relationship Id="rId40" Type="http://schemas.openxmlformats.org/officeDocument/2006/relationships/image" Target="../media/image46.jpeg"/><Relationship Id="rId5" Type="http://schemas.openxmlformats.org/officeDocument/2006/relationships/image" Target="../media/image11.gif"/><Relationship Id="rId15" Type="http://schemas.openxmlformats.org/officeDocument/2006/relationships/image" Target="../media/image21.jpeg"/><Relationship Id="rId23" Type="http://schemas.openxmlformats.org/officeDocument/2006/relationships/image" Target="../media/image29.gif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6.gif"/><Relationship Id="rId19" Type="http://schemas.openxmlformats.org/officeDocument/2006/relationships/image" Target="../media/image25.jpeg"/><Relationship Id="rId31" Type="http://schemas.openxmlformats.org/officeDocument/2006/relationships/image" Target="../media/image37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Relationship Id="rId22" Type="http://schemas.openxmlformats.org/officeDocument/2006/relationships/image" Target="../media/image28.gif"/><Relationship Id="rId27" Type="http://schemas.openxmlformats.org/officeDocument/2006/relationships/image" Target="../media/image33.gif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Relationship Id="rId43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RASH 2b logo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917558" cy="869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144" y="2071678"/>
            <a:ext cx="7835607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El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acido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 tranexámico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disminuye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mortalidad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en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pacientes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 con trauma y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sangrado</a:t>
            </a:r>
            <a:endParaRPr lang="en-US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Aqui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presentamos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</a:rPr>
              <a:t>evidencia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" name="Picture 13" descr="OC_log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286388"/>
            <a:ext cx="4762500" cy="1143000"/>
          </a:xfrm>
          <a:prstGeom prst="rect">
            <a:avLst/>
          </a:prstGeom>
        </p:spPr>
      </p:pic>
      <p:pic>
        <p:nvPicPr>
          <p:cNvPr id="7" name="Picture 6" descr="lshtm_logo_black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171546"/>
            <a:ext cx="188625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/>
        </p:nvGraphicFramePr>
        <p:xfrm>
          <a:off x="904912" y="1262110"/>
          <a:ext cx="7336036" cy="349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14578"/>
                <a:gridCol w="5121458"/>
              </a:tblGrid>
              <a:tr h="104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Tratamiento</a:t>
                      </a:r>
                      <a:endParaRPr lang="en-GB" sz="24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Dosis</a:t>
                      </a: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ácido</a:t>
                      </a: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tranexámico</a:t>
                      </a:r>
                      <a:endParaRPr lang="en-GB" sz="240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Carga</a:t>
                      </a:r>
                      <a:endParaRPr lang="en-GB" sz="24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gramo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en 10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minutos</a:t>
                      </a:r>
                      <a:endParaRPr lang="en-GB" sz="24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(en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inyeccion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endovenosa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lenta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infusión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intravenosa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isotónica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4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Mantenimiento</a:t>
                      </a:r>
                      <a:endParaRPr lang="en-GB" sz="24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gramo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en 8 </a:t>
                      </a:r>
                      <a:r>
                        <a:rPr lang="en-GB" sz="240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horas</a:t>
                      </a:r>
                      <a:endParaRPr lang="en-GB" sz="24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(en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infusión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intravenosa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isotónica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Usamos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esta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dosis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de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ácido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tranexámico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461934" y="1260460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accent1"/>
                </a:solidFill>
              </a:rPr>
              <a:t>I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ncluidos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604" y="1260460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20,211 </a:t>
            </a:r>
            <a:r>
              <a:rPr lang="en-US" sz="2400" kern="0" dirty="0" err="1" smtClean="0">
                <a:solidFill>
                  <a:srgbClr val="000000"/>
                </a:solidFill>
              </a:rPr>
              <a:t>pacientes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6696" y="1265222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en 40 </a:t>
            </a:r>
            <a:r>
              <a:rPr lang="en-US" sz="2400" kern="0" dirty="0" err="1" smtClean="0">
                <a:solidFill>
                  <a:srgbClr val="000000"/>
                </a:solidFill>
              </a:rPr>
              <a:t>países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1934" y="1257934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de 274 </a:t>
            </a:r>
            <a:r>
              <a:rPr lang="en-US" sz="2400" kern="0" dirty="0" err="1" smtClean="0">
                <a:solidFill>
                  <a:srgbClr val="000000"/>
                </a:solidFill>
              </a:rPr>
              <a:t>hospitales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Aleatorizamos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muchos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pacientes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con trauma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2533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54" y="1142984"/>
            <a:ext cx="2533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Group 69"/>
          <p:cNvGrpSpPr/>
          <p:nvPr/>
        </p:nvGrpSpPr>
        <p:grpSpPr>
          <a:xfrm>
            <a:off x="4071934" y="3071810"/>
            <a:ext cx="4643470" cy="1366842"/>
            <a:chOff x="4500562" y="3348042"/>
            <a:chExt cx="4643470" cy="1366842"/>
          </a:xfrm>
        </p:grpSpPr>
        <p:pic>
          <p:nvPicPr>
            <p:cNvPr id="6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243" y="3990984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9557" y="3500438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3702" y="3348042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3429000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2103" y="3633794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9359" y="3848108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9" name="Group 148"/>
          <p:cNvGrpSpPr/>
          <p:nvPr/>
        </p:nvGrpSpPr>
        <p:grpSpPr>
          <a:xfrm>
            <a:off x="428596" y="4714884"/>
            <a:ext cx="8429684" cy="2002512"/>
            <a:chOff x="289092" y="4784074"/>
            <a:chExt cx="8429684" cy="2002512"/>
          </a:xfrm>
        </p:grpSpPr>
        <p:pic>
          <p:nvPicPr>
            <p:cNvPr id="58" name="Picture 57" descr="Zambi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76" y="5355578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9" name="Picture 58" descr="Albani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5338" y="4855512"/>
              <a:ext cx="43776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0" name="Picture 59" descr="Argentin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8710" y="6427148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1" name="Picture 60" descr="Australi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472" y="6355710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2" name="Picture 61" descr="Belgium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092" y="5712768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3" name="Picture 62" descr="Cameroon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1024" y="6141396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4" name="Picture 63" descr="Canada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2331" y="6427148"/>
              <a:ext cx="560843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6" name="Picture 115" descr="China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3834" y="4998388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7" name="Picture 116" descr="Colombia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86710" y="5569892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8" name="Picture 117" descr="Cuba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9454" y="4784074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9" name="Picture 118" descr="Czech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530" y="6355710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0" name="Picture 119" descr="Ecuador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406" y="4998388"/>
              <a:ext cx="543484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1" name="Picture 120" descr="Egypt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43240" y="5069826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2" name="Picture 121" descr="El Salvador.g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0496" y="5141264"/>
              <a:ext cx="444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3" name="Picture 122" descr="Georgia.gif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43306" y="5498454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4" name="Picture 123" descr="Ghana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60794" y="6355710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5" name="Picture 124" descr="India.g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86248" y="5712768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6" name="Picture 125" descr="Indonesia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57620" y="6498586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7" name="Picture 126" descr="Iran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00563" y="6212834"/>
              <a:ext cx="521143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8" name="Picture 127" descr="Iraq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00628" y="5784206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9" name="Picture 128" descr="Italy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72132" y="4855512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0" name="Picture 129" descr="Jamaica.gif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29256" y="6498586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1" name="Picture 130" descr="Japan.gif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15074" y="5141264"/>
              <a:ext cx="42624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2" name="Picture 131" descr="Kenya.gif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43768" y="5284140"/>
              <a:ext cx="440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3" name="Picture 132" descr="Malaysia.jp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00892" y="5927082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4" name="Picture 133" descr="Mexico.jp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7488" y="6427148"/>
              <a:ext cx="475827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5" name="Picture 134" descr="Nigeria.jp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00100" y="5855644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6" name="Picture 135" descr="Peru.gif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2976" y="5284140"/>
              <a:ext cx="42624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7" name="Picture 136" descr="Saudi Arabia.jp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85918" y="5069826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8" name="Picture 137" descr="Serbia.gif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14876" y="5141264"/>
              <a:ext cx="59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9" name="Picture 138" descr="Singapore.gif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29388" y="6212834"/>
              <a:ext cx="493715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0" name="Picture 139" descr="Slovakia.jpg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0826" y="5498454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1" name="Picture 140" descr="South Africa.jp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86446" y="5927082"/>
              <a:ext cx="480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2" name="Picture 141" descr="Spain.GIF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43570" y="5355578"/>
              <a:ext cx="444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3" name="Picture 142" descr="Sri Lanka.jp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7554" y="6069958"/>
              <a:ext cx="57094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4" name="Picture 143" descr="Tanzania.gif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85918" y="6212834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5" name="Picture 144" descr="Thailand.jpg"/>
            <p:cNvPicPr>
              <a:picLocks noChangeAspect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71736" y="5998520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6" name="Picture 145" descr="Tunisia.jpg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00364" y="5569892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7" name="Picture 146" descr="UK.gif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85918" y="5569892"/>
              <a:ext cx="59294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8" name="Picture 147" descr="Bangladesh small.gif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38401" y="5074597"/>
              <a:ext cx="479644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4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1"/>
          <p:cNvSpPr>
            <a:spLocks noChangeArrowheads="1"/>
          </p:cNvSpPr>
          <p:nvPr/>
        </p:nvSpPr>
        <p:spPr bwMode="auto">
          <a:xfrm>
            <a:off x="1189124" y="2010697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10,096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asignados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a ATX</a:t>
            </a:r>
          </a:p>
        </p:txBody>
      </p:sp>
      <p:sp>
        <p:nvSpPr>
          <p:cNvPr id="27" name="Rectangle 114"/>
          <p:cNvSpPr>
            <a:spLocks noChangeArrowheads="1"/>
          </p:cNvSpPr>
          <p:nvPr/>
        </p:nvSpPr>
        <p:spPr bwMode="auto">
          <a:xfrm>
            <a:off x="4714876" y="2010697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72000" rIns="72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10,115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asignados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a placebo</a:t>
            </a:r>
          </a:p>
        </p:txBody>
      </p: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1176424" y="4017120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72000" rIns="72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10,093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datos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iniciales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4714876" y="4017120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72000" rIns="72000" anchor="ctr" anchorCtr="0"/>
          <a:lstStyle/>
          <a:p>
            <a:pPr lvl="0" algn="ctr"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10,114 </a:t>
            </a:r>
            <a:r>
              <a:rPr lang="en-GB" sz="2400" kern="0" dirty="0" err="1" smtClean="0">
                <a:solidFill>
                  <a:srgbClr val="000000"/>
                </a:solidFill>
                <a:latin typeface="Calibri" pitchFamily="34" charset="0"/>
              </a:rPr>
              <a:t>datos</a:t>
            </a: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kern="0" dirty="0" err="1" smtClean="0">
                <a:solidFill>
                  <a:srgbClr val="000000"/>
                </a:solidFill>
                <a:latin typeface="Calibri" pitchFamily="34" charset="0"/>
              </a:rPr>
              <a:t>iniciales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Rectangle 123"/>
          <p:cNvSpPr>
            <a:spLocks noChangeArrowheads="1"/>
          </p:cNvSpPr>
          <p:nvPr/>
        </p:nvSpPr>
        <p:spPr bwMode="auto">
          <a:xfrm>
            <a:off x="1186102" y="5990827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Seguimiento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= 10,060 (99.7%)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1" name="Rectangle 130"/>
          <p:cNvSpPr>
            <a:spLocks noChangeArrowheads="1"/>
          </p:cNvSpPr>
          <p:nvPr/>
        </p:nvSpPr>
        <p:spPr bwMode="auto">
          <a:xfrm>
            <a:off x="4714876" y="5995148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lvl="0" algn="ctr">
              <a:defRPr/>
            </a:pPr>
            <a:r>
              <a:rPr lang="en-GB" sz="2400" kern="0" dirty="0" err="1" smtClean="0">
                <a:solidFill>
                  <a:srgbClr val="000000"/>
                </a:solidFill>
                <a:latin typeface="Calibri" pitchFamily="34" charset="0"/>
              </a:rPr>
              <a:t>Seguimiento</a:t>
            </a:r>
            <a:r>
              <a:rPr lang="en-GB" sz="24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= 10,067 (99.5%)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Rectangle 137"/>
          <p:cNvSpPr>
            <a:spLocks noChangeArrowheads="1"/>
          </p:cNvSpPr>
          <p:nvPr/>
        </p:nvSpPr>
        <p:spPr bwMode="auto">
          <a:xfrm>
            <a:off x="2564649" y="830118"/>
            <a:ext cx="40132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20,211 aleatorizados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3" name="Line 150"/>
          <p:cNvSpPr>
            <a:spLocks noChangeShapeType="1"/>
          </p:cNvSpPr>
          <p:nvPr/>
        </p:nvSpPr>
        <p:spPr bwMode="auto">
          <a:xfrm>
            <a:off x="2619941" y="3387241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4" name="Line 153"/>
          <p:cNvSpPr>
            <a:spLocks noChangeShapeType="1"/>
          </p:cNvSpPr>
          <p:nvPr/>
        </p:nvSpPr>
        <p:spPr bwMode="auto">
          <a:xfrm>
            <a:off x="2816540" y="1749286"/>
            <a:ext cx="3528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Line 202"/>
          <p:cNvSpPr>
            <a:spLocks noChangeShapeType="1"/>
          </p:cNvSpPr>
          <p:nvPr/>
        </p:nvSpPr>
        <p:spPr bwMode="auto">
          <a:xfrm>
            <a:off x="4566776" y="1544498"/>
            <a:ext cx="1587" cy="2063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16200000" flipH="1">
            <a:off x="2154469" y="3364786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6200000" flipH="1">
            <a:off x="5702359" y="3364786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Line 150"/>
          <p:cNvSpPr>
            <a:spLocks noChangeShapeType="1"/>
          </p:cNvSpPr>
          <p:nvPr/>
        </p:nvSpPr>
        <p:spPr bwMode="auto">
          <a:xfrm>
            <a:off x="6339616" y="3386646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6200000" flipH="1">
            <a:off x="2172941" y="5348218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5708641" y="5352091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Line 150"/>
          <p:cNvSpPr>
            <a:spLocks noChangeShapeType="1"/>
          </p:cNvSpPr>
          <p:nvPr/>
        </p:nvSpPr>
        <p:spPr bwMode="auto">
          <a:xfrm>
            <a:off x="2640386" y="5350510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2" name="Line 150"/>
          <p:cNvSpPr>
            <a:spLocks noChangeShapeType="1"/>
          </p:cNvSpPr>
          <p:nvPr/>
        </p:nvSpPr>
        <p:spPr bwMode="auto">
          <a:xfrm>
            <a:off x="6356826" y="5355970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16200000" flipH="1">
            <a:off x="2705227" y="1868656"/>
            <a:ext cx="252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6212641" y="1871388"/>
            <a:ext cx="252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44"/>
          <p:cNvSpPr>
            <a:spLocks noChangeArrowheads="1"/>
          </p:cNvSpPr>
          <p:nvPr/>
        </p:nvSpPr>
        <p:spPr bwMode="auto">
          <a:xfrm>
            <a:off x="6494518" y="3030545"/>
            <a:ext cx="180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lvl="0" algn="ctr"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 </a:t>
            </a:r>
            <a:r>
              <a:rPr lang="en-GB" kern="0" dirty="0" err="1" smtClean="0">
                <a:solidFill>
                  <a:srgbClr val="000000"/>
                </a:solidFill>
                <a:latin typeface="Calibri" pitchFamily="34" charset="0"/>
              </a:rPr>
              <a:t>consentimiento</a:t>
            </a: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kern="0" dirty="0" err="1" smtClean="0">
                <a:solidFill>
                  <a:srgbClr val="000000"/>
                </a:solidFill>
                <a:latin typeface="Calibri" pitchFamily="34" charset="0"/>
              </a:rPr>
              <a:t>retirado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6" name="Rectangle 211"/>
          <p:cNvSpPr>
            <a:spLocks noChangeArrowheads="1"/>
          </p:cNvSpPr>
          <p:nvPr/>
        </p:nvSpPr>
        <p:spPr bwMode="auto">
          <a:xfrm>
            <a:off x="6520360" y="4987079"/>
            <a:ext cx="1623540" cy="7200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rIns="36000" anchor="ctr" anchorCtr="0"/>
          <a:lstStyle/>
          <a:p>
            <a:pPr lvl="0" algn="ctr"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47 </a:t>
            </a:r>
            <a:r>
              <a:rPr lang="en-GB" kern="0" dirty="0" err="1" smtClean="0">
                <a:solidFill>
                  <a:srgbClr val="000000"/>
                </a:solidFill>
                <a:latin typeface="Calibri" pitchFamily="34" charset="0"/>
              </a:rPr>
              <a:t>pérdida</a:t>
            </a: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kern="0" dirty="0" err="1" smtClean="0">
                <a:solidFill>
                  <a:srgbClr val="000000"/>
                </a:solidFill>
                <a:latin typeface="Calibri" pitchFamily="34" charset="0"/>
              </a:rPr>
              <a:t>seguimiento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" name="Rectangle 211"/>
          <p:cNvSpPr>
            <a:spLocks noChangeArrowheads="1"/>
          </p:cNvSpPr>
          <p:nvPr/>
        </p:nvSpPr>
        <p:spPr bwMode="auto">
          <a:xfrm>
            <a:off x="1071538" y="4981889"/>
            <a:ext cx="1555614" cy="7200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33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pérdida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de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seguimiento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8" name="Rectangle 144"/>
          <p:cNvSpPr>
            <a:spLocks noChangeArrowheads="1"/>
          </p:cNvSpPr>
          <p:nvPr/>
        </p:nvSpPr>
        <p:spPr bwMode="auto">
          <a:xfrm>
            <a:off x="821599" y="3029922"/>
            <a:ext cx="180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consentimientos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retirados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Tuvimos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un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excelente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seguimiento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2541" y="1425806"/>
          <a:ext cx="6228000" cy="4646400"/>
        </p:xfrm>
        <a:graphic>
          <a:graphicData uri="http://schemas.openxmlformats.org/drawingml/2006/table">
            <a:tbl>
              <a:tblPr firstRow="1" bandRow="1"/>
              <a:tblGrid>
                <a:gridCol w="2520000"/>
                <a:gridCol w="1800000"/>
                <a:gridCol w="1908000"/>
              </a:tblGrid>
              <a:tr h="468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4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ATX 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n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Sexo</a:t>
                      </a:r>
                      <a:endParaRPr lang="en-GB" sz="2000" b="1" i="1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Hombre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8,439 (83.6)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8,496 (84.0)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Mujer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1,654 (16.4)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1,617 (16.0)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desconocido</a:t>
                      </a: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]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Edad</a:t>
                      </a: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2000" b="1" i="1" kern="120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años</a:t>
                      </a: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1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&lt;25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2,783 (27.6)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2,855 (28.2)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25–34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3,012 (29.8)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3,081 (30.5)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35–44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1,975 (19.6)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1,841 (18.2)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&gt;44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2,321 (23.0)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2,335 (23.1)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desconocido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]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32343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Las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caracteristicas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iniciales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estaban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b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kumimoji="0" lang="en-GB" sz="40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bien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distribuidas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938713" y="1052513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778" y="1432468"/>
          <a:ext cx="6228000" cy="3853920"/>
        </p:xfrm>
        <a:graphic>
          <a:graphicData uri="http://schemas.openxmlformats.org/drawingml/2006/table">
            <a:tbl>
              <a:tblPr firstRow="1" bandRow="1"/>
              <a:tblGrid>
                <a:gridCol w="2520000"/>
                <a:gridCol w="1800000"/>
                <a:gridCol w="1908000"/>
              </a:tblGrid>
              <a:tr h="468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ATX 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n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1" i="1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Tiempo</a:t>
                      </a:r>
                      <a:r>
                        <a:rPr lang="en-GB" sz="2000" b="1" i="1" baseline="0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2000" b="1" i="1" baseline="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desde</a:t>
                      </a:r>
                      <a:r>
                        <a:rPr lang="en-GB" sz="2000" b="1" i="1" baseline="0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 la </a:t>
                      </a:r>
                      <a:r>
                        <a:rPr lang="en-GB" sz="2000" b="1" i="1" baseline="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lesión</a:t>
                      </a:r>
                      <a:r>
                        <a:rPr lang="en-GB" sz="2000" b="1" i="1" baseline="0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2000" b="1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GB" sz="2000" b="1" i="1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horas</a:t>
                      </a:r>
                      <a:r>
                        <a:rPr lang="en-GB" sz="2000" b="1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)</a:t>
                      </a:r>
                      <a:endParaRPr lang="en-GB" sz="2000" b="1" dirty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≤1 </a:t>
                      </a:r>
                      <a:r>
                        <a:rPr lang="en-GB" sz="20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hora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3,756 (37.2)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3,722 (36.8)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&gt;1 a ≤3 </a:t>
                      </a:r>
                      <a:r>
                        <a:rPr lang="en-GB" sz="20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horas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3,045 (30.2)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3,006 (29.7)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&gt;3 </a:t>
                      </a:r>
                      <a:r>
                        <a:rPr lang="en-GB" sz="20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horas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3,006 (29.7)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3,380 (33.4)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[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desconocido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]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Tipo</a:t>
                      </a:r>
                      <a:r>
                        <a:rPr lang="en-GB" sz="2000" b="1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 de </a:t>
                      </a:r>
                      <a:r>
                        <a:rPr lang="en-GB" sz="2000" b="1" i="1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lesión</a:t>
                      </a:r>
                      <a:endParaRPr lang="en-GB" sz="2000" b="1" i="1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en-GB" sz="20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Cerrada</a:t>
                      </a: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6,812 (67.5)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6,843 (67.7)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en-GB" sz="2000" b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Penetrante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3,281 (32.5)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3,271 (32.3)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32343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50000"/>
              </a:spcBef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Las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caracteristicas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iniciales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estaban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br>
              <a:rPr lang="en-GB" sz="4000" b="1" kern="0" dirty="0" smtClean="0">
                <a:solidFill>
                  <a:srgbClr val="C00000"/>
                </a:solidFill>
              </a:rPr>
            </a:br>
            <a:r>
              <a:rPr lang="en-GB" sz="4000" b="1" kern="0" dirty="0" err="1" smtClean="0">
                <a:solidFill>
                  <a:srgbClr val="C00000"/>
                </a:solidFill>
              </a:rPr>
              <a:t>bien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distribuidas</a:t>
            </a:r>
            <a:endParaRPr lang="en-GB" sz="44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4409" y="1425806"/>
          <a:ext cx="6228000" cy="4646400"/>
        </p:xfrm>
        <a:graphic>
          <a:graphicData uri="http://schemas.openxmlformats.org/drawingml/2006/table">
            <a:tbl>
              <a:tblPr firstRow="1" bandRow="1"/>
              <a:tblGrid>
                <a:gridCol w="2520000"/>
                <a:gridCol w="1800000"/>
                <a:gridCol w="1908000"/>
              </a:tblGrid>
              <a:tr h="468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000" dirty="0">
                        <a:ln>
                          <a:solidFill>
                            <a:schemeClr val="accent4"/>
                          </a:solidFill>
                        </a:ln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ATX 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n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Presión</a:t>
                      </a: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arterial </a:t>
                      </a:r>
                      <a:r>
                        <a:rPr lang="en-GB" sz="2000" b="1" i="1" kern="1200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sistólica</a:t>
                      </a: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(mmHg)</a:t>
                      </a:r>
                      <a:endParaRPr lang="en-US" sz="2000" b="1" i="1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&gt;89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6,901 (68.4)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6,791 (67.1)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76–89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1,615 (16.0)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1,697 (16.8)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≤75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1,566 (15.5)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1,608 (15.9)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[d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esconocido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]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dirty="0">
                        <a:ln>
                          <a:solidFill>
                            <a:schemeClr val="accent4"/>
                          </a:solidFill>
                        </a:ln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6484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Score de Coma de Glasgow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Severo</a:t>
                      </a: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(3–8)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1,799 (17.8)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1,839 (18.2)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Moderado</a:t>
                      </a: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(9–12)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1,353 (13.4)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1,351 (13.4)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Leve</a:t>
                      </a: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(13–15)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6,934 (68.7)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6,908 (68.3)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</a:t>
                      </a:r>
                      <a:r>
                        <a:rPr lang="en-GB" sz="2000" b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desconocido</a:t>
                      </a: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]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32343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50000"/>
              </a:spcBef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Las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caracteristicas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iniciales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estaban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br>
              <a:rPr lang="en-GB" sz="4000" b="1" kern="0" dirty="0" smtClean="0">
                <a:solidFill>
                  <a:srgbClr val="C00000"/>
                </a:solidFill>
              </a:rPr>
            </a:br>
            <a:r>
              <a:rPr lang="en-GB" sz="4000" b="1" kern="0" dirty="0" err="1" smtClean="0">
                <a:solidFill>
                  <a:srgbClr val="C00000"/>
                </a:solidFill>
              </a:rPr>
              <a:t>bien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distribuidas</a:t>
            </a:r>
            <a:endParaRPr lang="en-GB" sz="44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626" y="939961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Causa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de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muerte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	ATX	Placebo 	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Riesgo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de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muerte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	valor 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10,060  	10,067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Sangrado  	489  	574 	0.85 (0.76–0.96) 	0.0077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Trombosis	 33 	 48	0.69 (0.44–1.07) 	 0.096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Falla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orgánica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209 	233 	0.90 (0.75–1.08) 	  0.25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Trauma </a:t>
            </a:r>
            <a:r>
              <a:rPr lang="en-US" sz="2400" kern="0" dirty="0" err="1" smtClean="0">
                <a:solidFill>
                  <a:srgbClr val="000000"/>
                </a:solidFill>
              </a:rPr>
              <a:t>c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ráneo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603 	621	0.97 (0.87–1.08) 	  0.60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Otra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129 	137 	0.94 (0.74–1.20) 	  0.63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Cualquier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muerte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1463       1613 	0.91 (0.85–0·97) 	0·0035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4282" y="1784338"/>
            <a:ext cx="86439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Esto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lo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que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encontramos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7075531" y="6085721"/>
            <a:ext cx="1446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sz="1800" dirty="0"/>
              <a:t> </a:t>
            </a:r>
            <a:r>
              <a:rPr lang="en-GB" sz="1800" dirty="0" smtClean="0"/>
              <a:t>ATX </a:t>
            </a:r>
            <a:r>
              <a:rPr lang="en-GB" sz="1800" dirty="0" err="1" smtClean="0"/>
              <a:t>peor</a:t>
            </a:r>
            <a:endParaRPr lang="en-GB" sz="1800" dirty="0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5187042" y="6085721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sz="1800" dirty="0" smtClean="0"/>
              <a:t>ATX </a:t>
            </a:r>
            <a:r>
              <a:rPr lang="en-GB" sz="1800" dirty="0" err="1" smtClean="0"/>
              <a:t>mejor</a:t>
            </a:r>
            <a:endParaRPr lang="en-GB" sz="1800" dirty="0"/>
          </a:p>
        </p:txBody>
      </p:sp>
      <p:sp>
        <p:nvSpPr>
          <p:cNvPr id="572449" name="Rectangle 33"/>
          <p:cNvSpPr>
            <a:spLocks noChangeArrowheads="1"/>
          </p:cNvSpPr>
          <p:nvPr/>
        </p:nvSpPr>
        <p:spPr bwMode="auto">
          <a:xfrm>
            <a:off x="3837204" y="5726944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>
                <a:solidFill>
                  <a:srgbClr val="FFFFFF"/>
                </a:solidFill>
              </a:rPr>
              <a:t>0.8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572451" name="Rectangle 35"/>
          <p:cNvSpPr>
            <a:spLocks noChangeArrowheads="1"/>
          </p:cNvSpPr>
          <p:nvPr/>
        </p:nvSpPr>
        <p:spPr bwMode="auto">
          <a:xfrm>
            <a:off x="5280055" y="5728860"/>
            <a:ext cx="27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 smtClean="0"/>
              <a:t>0.9</a:t>
            </a:r>
            <a:endParaRPr lang="en-GB" sz="1800" dirty="0"/>
          </a:p>
        </p:txBody>
      </p:sp>
      <p:sp>
        <p:nvSpPr>
          <p:cNvPr id="572453" name="Rectangle 37"/>
          <p:cNvSpPr>
            <a:spLocks noChangeArrowheads="1"/>
          </p:cNvSpPr>
          <p:nvPr/>
        </p:nvSpPr>
        <p:spPr bwMode="auto">
          <a:xfrm>
            <a:off x="6713578" y="5728860"/>
            <a:ext cx="27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 smtClean="0"/>
              <a:t>1.0</a:t>
            </a:r>
            <a:endParaRPr lang="en-GB" sz="1800" dirty="0"/>
          </a:p>
        </p:txBody>
      </p:sp>
      <p:sp>
        <p:nvSpPr>
          <p:cNvPr id="572454" name="Line 38"/>
          <p:cNvSpPr>
            <a:spLocks noChangeShapeType="1"/>
          </p:cNvSpPr>
          <p:nvPr/>
        </p:nvSpPr>
        <p:spPr bwMode="auto">
          <a:xfrm flipV="1">
            <a:off x="3989408" y="5571368"/>
            <a:ext cx="158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55" name="Rectangle 39"/>
          <p:cNvSpPr>
            <a:spLocks noChangeArrowheads="1"/>
          </p:cNvSpPr>
          <p:nvPr/>
        </p:nvSpPr>
        <p:spPr bwMode="auto">
          <a:xfrm>
            <a:off x="8172400" y="5733256"/>
            <a:ext cx="27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 smtClean="0"/>
              <a:t>1.1</a:t>
            </a:r>
            <a:endParaRPr lang="en-GB" sz="1800" dirty="0"/>
          </a:p>
        </p:txBody>
      </p:sp>
      <p:sp>
        <p:nvSpPr>
          <p:cNvPr id="572459" name="Line 43"/>
          <p:cNvSpPr>
            <a:spLocks noChangeShapeType="1"/>
          </p:cNvSpPr>
          <p:nvPr/>
        </p:nvSpPr>
        <p:spPr bwMode="auto">
          <a:xfrm flipV="1">
            <a:off x="6867567" y="3264141"/>
            <a:ext cx="1588" cy="241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61" name="AutoShape 45"/>
          <p:cNvSpPr>
            <a:spLocks noChangeArrowheads="1"/>
          </p:cNvSpPr>
          <p:nvPr/>
        </p:nvSpPr>
        <p:spPr bwMode="auto">
          <a:xfrm>
            <a:off x="3923928" y="4544248"/>
            <a:ext cx="1722450" cy="398463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5003829" y="2080429"/>
            <a:ext cx="37449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46138"/>
            <a:r>
              <a:rPr lang="en-GB" sz="1800" b="1" dirty="0" smtClean="0"/>
              <a:t>RR (IC 95%)</a:t>
            </a:r>
            <a:endParaRPr lang="en-GB" sz="1800" b="1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996543" y="5576230"/>
            <a:ext cx="4320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Line 38"/>
          <p:cNvSpPr>
            <a:spLocks noChangeShapeType="1"/>
          </p:cNvSpPr>
          <p:nvPr/>
        </p:nvSpPr>
        <p:spPr bwMode="auto">
          <a:xfrm flipV="1">
            <a:off x="5430869" y="5580892"/>
            <a:ext cx="158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V="1">
            <a:off x="8312204" y="5576131"/>
            <a:ext cx="158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36" name="Text Box 20"/>
          <p:cNvSpPr txBox="1">
            <a:spLocks noChangeArrowheads="1"/>
          </p:cNvSpPr>
          <p:nvPr/>
        </p:nvSpPr>
        <p:spPr bwMode="auto">
          <a:xfrm>
            <a:off x="899592" y="1982912"/>
            <a:ext cx="20812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46138">
              <a:lnSpc>
                <a:spcPct val="150000"/>
              </a:lnSpc>
            </a:pPr>
            <a:r>
              <a:rPr lang="en-GB" sz="1800" b="1" dirty="0" smtClean="0"/>
              <a:t>ATX </a:t>
            </a:r>
            <a:r>
              <a:rPr lang="en-US" sz="1800" b="1" dirty="0" smtClean="0"/>
              <a:t>(n=</a:t>
            </a:r>
            <a:r>
              <a:rPr lang="en-US" sz="1800" b="1" dirty="0" smtClean="0">
                <a:latin typeface="Arial"/>
                <a:ea typeface="Calibri"/>
                <a:cs typeface="Times New Roman"/>
              </a:rPr>
              <a:t> 10,060)</a:t>
            </a:r>
            <a:endParaRPr lang="en-GB" sz="1800" b="1" dirty="0" smtClean="0"/>
          </a:p>
          <a:p>
            <a:pPr defTabSz="846138">
              <a:lnSpc>
                <a:spcPct val="150000"/>
              </a:lnSpc>
            </a:pPr>
            <a:r>
              <a:rPr lang="en-GB" sz="1800" dirty="0" smtClean="0"/>
              <a:t>489 (4.9%)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688614" y="1987220"/>
            <a:ext cx="239555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46138">
              <a:lnSpc>
                <a:spcPct val="150000"/>
              </a:lnSpc>
            </a:pPr>
            <a:r>
              <a:rPr lang="en-GB" sz="1800" b="1" dirty="0" smtClean="0"/>
              <a:t>Placebo </a:t>
            </a:r>
            <a:r>
              <a:rPr lang="en-US" sz="1800" b="1" dirty="0" smtClean="0"/>
              <a:t>(n=</a:t>
            </a:r>
            <a:r>
              <a:rPr lang="en-US" sz="1800" b="1" dirty="0" smtClean="0">
                <a:latin typeface="Arial"/>
                <a:ea typeface="Calibri"/>
                <a:cs typeface="Times New Roman"/>
              </a:rPr>
              <a:t> 10,067)</a:t>
            </a:r>
            <a:endParaRPr lang="en-GB" sz="1800" b="1" dirty="0" smtClean="0"/>
          </a:p>
          <a:p>
            <a:pPr defTabSz="846138">
              <a:lnSpc>
                <a:spcPct val="150000"/>
              </a:lnSpc>
            </a:pPr>
            <a:r>
              <a:rPr lang="en-GB" sz="1800" dirty="0" smtClean="0"/>
              <a:t>574 (5.7%)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83568" y="4581128"/>
            <a:ext cx="307183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GB" sz="1800" b="1" dirty="0" smtClean="0"/>
              <a:t>0.85 (0.76–0.96) 2P=0.0077</a:t>
            </a:r>
            <a:endParaRPr lang="en-GB" sz="18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32343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EL mayor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beneficio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lang="en-GB" sz="4000" b="1" kern="0" dirty="0" smtClean="0">
                <a:solidFill>
                  <a:srgbClr val="C00000"/>
                </a:solidFill>
              </a:rPr>
              <a:t>en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muertes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por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sangrado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/>
          <p:cNvSpPr>
            <a:spLocks noChangeShapeType="1"/>
          </p:cNvSpPr>
          <p:nvPr/>
        </p:nvSpPr>
        <p:spPr bwMode="auto">
          <a:xfrm flipV="1">
            <a:off x="5018088" y="55784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flipV="1">
            <a:off x="3243263" y="55753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3582988" y="1744663"/>
            <a:ext cx="0" cy="385286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2506663" y="5578475"/>
            <a:ext cx="42941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2511425" y="55753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897313" y="55753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4484688" y="55784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5502275" y="5578475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1"/>
          <p:cNvSpPr>
            <a:spLocks noChangeArrowheads="1"/>
          </p:cNvSpPr>
          <p:nvPr/>
        </p:nvSpPr>
        <p:spPr bwMode="auto">
          <a:xfrm>
            <a:off x="4449763" y="5711825"/>
            <a:ext cx="8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11" name="Rectangle 93"/>
          <p:cNvSpPr>
            <a:spLocks noChangeArrowheads="1"/>
          </p:cNvSpPr>
          <p:nvPr/>
        </p:nvSpPr>
        <p:spPr bwMode="auto">
          <a:xfrm>
            <a:off x="2451100" y="5711825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.7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89288" y="5708650"/>
            <a:ext cx="128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.8</a:t>
            </a:r>
          </a:p>
        </p:txBody>
      </p:sp>
      <p:sp>
        <p:nvSpPr>
          <p:cNvPr id="13" name="Rectangle 97"/>
          <p:cNvSpPr>
            <a:spLocks noChangeArrowheads="1"/>
          </p:cNvSpPr>
          <p:nvPr/>
        </p:nvSpPr>
        <p:spPr bwMode="auto">
          <a:xfrm>
            <a:off x="3846513" y="5708650"/>
            <a:ext cx="128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.9</a:t>
            </a:r>
          </a:p>
        </p:txBody>
      </p:sp>
      <p:sp>
        <p:nvSpPr>
          <p:cNvPr id="14" name="Rectangle 101"/>
          <p:cNvSpPr>
            <a:spLocks noChangeArrowheads="1"/>
          </p:cNvSpPr>
          <p:nvPr/>
        </p:nvSpPr>
        <p:spPr bwMode="auto">
          <a:xfrm>
            <a:off x="4930775" y="5711825"/>
            <a:ext cx="212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1.1</a:t>
            </a:r>
          </a:p>
        </p:txBody>
      </p:sp>
      <p:sp>
        <p:nvSpPr>
          <p:cNvPr id="15" name="Rectangle 103"/>
          <p:cNvSpPr>
            <a:spLocks noChangeArrowheads="1"/>
          </p:cNvSpPr>
          <p:nvPr/>
        </p:nvSpPr>
        <p:spPr bwMode="auto">
          <a:xfrm>
            <a:off x="5413375" y="5711825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1.2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5965825" y="5576888"/>
            <a:ext cx="1588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03"/>
          <p:cNvSpPr>
            <a:spLocks noChangeArrowheads="1"/>
          </p:cNvSpPr>
          <p:nvPr/>
        </p:nvSpPr>
        <p:spPr bwMode="auto">
          <a:xfrm>
            <a:off x="5876925" y="5710238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1.3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6408738" y="5576888"/>
            <a:ext cx="1587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03"/>
          <p:cNvSpPr>
            <a:spLocks noChangeArrowheads="1"/>
          </p:cNvSpPr>
          <p:nvPr/>
        </p:nvSpPr>
        <p:spPr bwMode="auto">
          <a:xfrm>
            <a:off x="6319838" y="571023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1.4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6804025" y="5576888"/>
            <a:ext cx="1588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03"/>
          <p:cNvSpPr>
            <a:spLocks noChangeArrowheads="1"/>
          </p:cNvSpPr>
          <p:nvPr/>
        </p:nvSpPr>
        <p:spPr bwMode="auto">
          <a:xfrm>
            <a:off x="6715125" y="5710238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1.5</a:t>
            </a:r>
          </a:p>
        </p:txBody>
      </p:sp>
      <p:grpSp>
        <p:nvGrpSpPr>
          <p:cNvPr id="22" name="Group 177"/>
          <p:cNvGrpSpPr>
            <a:grpSpLocks/>
          </p:cNvGrpSpPr>
          <p:nvPr/>
        </p:nvGrpSpPr>
        <p:grpSpPr bwMode="auto">
          <a:xfrm>
            <a:off x="2967038" y="4867275"/>
            <a:ext cx="1277937" cy="365125"/>
            <a:chOff x="3541214" y="5014921"/>
            <a:chExt cx="1483226" cy="364333"/>
          </a:xfrm>
          <a:solidFill>
            <a:srgbClr val="FF0000"/>
          </a:solidFill>
        </p:grpSpPr>
        <p:sp>
          <p:nvSpPr>
            <p:cNvPr id="23" name="Isosceles Triangle 35"/>
            <p:cNvSpPr>
              <a:spLocks noChangeArrowheads="1"/>
            </p:cNvSpPr>
            <p:nvPr/>
          </p:nvSpPr>
          <p:spPr bwMode="auto">
            <a:xfrm rot="-5400000">
              <a:off x="3712214" y="4848254"/>
              <a:ext cx="360000" cy="70200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endParaRPr lang="en-US"/>
            </a:p>
          </p:txBody>
        </p:sp>
        <p:sp>
          <p:nvSpPr>
            <p:cNvPr id="24" name="Isosceles Triangle 36"/>
            <p:cNvSpPr>
              <a:spLocks noChangeArrowheads="1"/>
            </p:cNvSpPr>
            <p:nvPr/>
          </p:nvSpPr>
          <p:spPr bwMode="auto">
            <a:xfrm rot="5400000">
              <a:off x="4453840" y="4804321"/>
              <a:ext cx="360000" cy="78120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endParaRPr lang="en-US"/>
            </a:p>
          </p:txBody>
        </p:sp>
      </p:grpSp>
      <p:sp>
        <p:nvSpPr>
          <p:cNvPr id="25" name="Rectangle 118"/>
          <p:cNvSpPr>
            <a:spLocks noChangeArrowheads="1"/>
          </p:cNvSpPr>
          <p:nvPr/>
        </p:nvSpPr>
        <p:spPr bwMode="auto">
          <a:xfrm>
            <a:off x="3502025" y="1331913"/>
            <a:ext cx="2500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46138"/>
            <a:r>
              <a:rPr lang="en-GB" sz="1800" dirty="0"/>
              <a:t>RR </a:t>
            </a:r>
            <a:r>
              <a:rPr lang="en-GB" sz="1800" dirty="0" smtClean="0"/>
              <a:t>(IC 99%)</a:t>
            </a:r>
            <a:endParaRPr lang="en-GB" sz="1800" dirty="0"/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5508625" y="1268413"/>
            <a:ext cx="1408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/>
              <a:t>p=0.000008</a:t>
            </a:r>
            <a:endParaRPr lang="en-US" sz="1800" i="1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7650" y="2457449"/>
            <a:ext cx="8634413" cy="309418"/>
            <a:chOff x="247620" y="2457162"/>
            <a:chExt cx="8634748" cy="310346"/>
          </a:xfrm>
        </p:grpSpPr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2254257" y="2509335"/>
              <a:ext cx="199614" cy="231775"/>
            </a:xfrm>
            <a:prstGeom prst="rect">
              <a:avLst/>
            </a:prstGeom>
            <a:solidFill>
              <a:schemeClr val="tx1"/>
            </a:solidFill>
            <a:ln w="12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29" name="Straight Arrow Connector 21"/>
            <p:cNvCxnSpPr>
              <a:cxnSpLocks noChangeShapeType="1"/>
            </p:cNvCxnSpPr>
            <p:nvPr/>
          </p:nvCxnSpPr>
          <p:spPr bwMode="auto">
            <a:xfrm rot="10800000">
              <a:off x="1167651" y="2622541"/>
              <a:ext cx="246888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247620" y="2457162"/>
              <a:ext cx="2071702" cy="30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r>
                <a:rPr lang="en-GB" sz="2000" dirty="0"/>
                <a:t>≤1 </a:t>
              </a:r>
              <a:r>
                <a:rPr lang="en-GB" sz="2000" dirty="0" err="1" smtClean="0"/>
                <a:t>hora</a:t>
              </a:r>
              <a:endParaRPr lang="en-GB" sz="2000" dirty="0"/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7118368" y="2458808"/>
              <a:ext cx="1764000" cy="30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6138"/>
              <a:r>
                <a:rPr lang="en-GB" sz="2000" dirty="0"/>
                <a:t>0.68 (0.54–0.86)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52413" y="3322643"/>
            <a:ext cx="8628062" cy="308867"/>
            <a:chOff x="252233" y="3322904"/>
            <a:chExt cx="8627827" cy="309177"/>
          </a:xfrm>
        </p:grpSpPr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3084851" y="3376612"/>
              <a:ext cx="188677" cy="219075"/>
            </a:xfrm>
            <a:prstGeom prst="rect">
              <a:avLst/>
            </a:prstGeom>
            <a:solidFill>
              <a:schemeClr val="tx1"/>
            </a:solidFill>
            <a:ln w="12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34" name="Straight Arrow Connector 22"/>
            <p:cNvCxnSpPr>
              <a:cxnSpLocks noChangeShapeType="1"/>
            </p:cNvCxnSpPr>
            <p:nvPr/>
          </p:nvCxnSpPr>
          <p:spPr bwMode="auto">
            <a:xfrm rot="10800000">
              <a:off x="2071668" y="3486440"/>
              <a:ext cx="2635399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252233" y="3323995"/>
              <a:ext cx="1924213" cy="30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r>
                <a:rPr lang="en-GB" sz="2000" dirty="0"/>
                <a:t>&gt;1 </a:t>
              </a:r>
              <a:r>
                <a:rPr lang="en-GB" sz="2000" dirty="0" smtClean="0"/>
                <a:t>a </a:t>
              </a:r>
              <a:r>
                <a:rPr lang="en-GB" sz="2000" dirty="0"/>
                <a:t>≤ 3 </a:t>
              </a:r>
              <a:r>
                <a:rPr lang="en-GB" sz="2000" dirty="0" err="1" smtClean="0"/>
                <a:t>horas</a:t>
              </a:r>
              <a:endParaRPr lang="en-GB" sz="2000" dirty="0"/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7152060" y="3322904"/>
              <a:ext cx="1728000" cy="30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6138"/>
              <a:r>
                <a:rPr lang="en-GB" sz="2000" dirty="0"/>
                <a:t>0.79 (0.60–1.04)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52413" y="4198935"/>
            <a:ext cx="8626475" cy="312869"/>
            <a:chOff x="252233" y="4198074"/>
            <a:chExt cx="8627391" cy="314139"/>
          </a:xfrm>
        </p:grpSpPr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6476200" y="4255303"/>
              <a:ext cx="190044" cy="219075"/>
            </a:xfrm>
            <a:prstGeom prst="rect">
              <a:avLst/>
            </a:prstGeom>
            <a:solidFill>
              <a:schemeClr val="tx1"/>
            </a:solidFill>
            <a:ln w="12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39" name="Straight Arrow Connector 29"/>
            <p:cNvCxnSpPr>
              <a:cxnSpLocks noChangeShapeType="1"/>
            </p:cNvCxnSpPr>
            <p:nvPr/>
          </p:nvCxnSpPr>
          <p:spPr bwMode="auto">
            <a:xfrm>
              <a:off x="4704952" y="4356537"/>
              <a:ext cx="246888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252233" y="4203188"/>
              <a:ext cx="2710031" cy="30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r>
                <a:rPr lang="en-GB" sz="2000" dirty="0"/>
                <a:t>&gt;3 </a:t>
              </a:r>
              <a:r>
                <a:rPr lang="en-GB" sz="2000" dirty="0" err="1" smtClean="0"/>
                <a:t>horas</a:t>
              </a:r>
              <a:endParaRPr lang="en-GB" sz="2000" dirty="0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7151624" y="4198074"/>
              <a:ext cx="1728000" cy="30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6138"/>
              <a:r>
                <a:rPr lang="en-GB" sz="2000" dirty="0"/>
                <a:t>1.44 (1.04–1.99)</a:t>
              </a:r>
            </a:p>
          </p:txBody>
        </p:sp>
      </p:grp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4665663" y="4887913"/>
            <a:ext cx="1763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46138"/>
            <a:r>
              <a:rPr lang="en-GB" sz="2000"/>
              <a:t>0.85 (0.76–0.96)</a:t>
            </a: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4481513" y="1730375"/>
            <a:ext cx="0" cy="38512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20032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3600" b="1" dirty="0" smtClean="0">
                <a:solidFill>
                  <a:srgbClr val="C00000"/>
                </a:solidFill>
              </a:rPr>
              <a:t>Para </a:t>
            </a:r>
            <a:r>
              <a:rPr lang="en-GB" sz="3600" b="1" dirty="0" err="1" smtClean="0">
                <a:solidFill>
                  <a:srgbClr val="C00000"/>
                </a:solidFill>
              </a:rPr>
              <a:t>las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muertes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por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sangrado</a:t>
            </a:r>
            <a:r>
              <a:rPr lang="en-GB" sz="3600" b="1" dirty="0" smtClean="0">
                <a:solidFill>
                  <a:srgbClr val="C00000"/>
                </a:solidFill>
              </a:rPr>
              <a:t> – el </a:t>
            </a:r>
            <a:r>
              <a:rPr lang="en-GB" sz="3600" b="1" dirty="0" err="1" smtClean="0">
                <a:solidFill>
                  <a:srgbClr val="C00000"/>
                </a:solidFill>
              </a:rPr>
              <a:t>tratamiento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temprano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es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</a:rPr>
              <a:t>mejor</a:t>
            </a:r>
            <a:endParaRPr lang="en-GB" sz="4000" b="1" kern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57158" y="1357298"/>
          <a:ext cx="83520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569660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3200" b="1" kern="0" dirty="0" smtClean="0">
                <a:solidFill>
                  <a:srgbClr val="C00000"/>
                </a:solidFill>
              </a:rPr>
              <a:t>El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tratamiento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debe</a:t>
            </a:r>
            <a:r>
              <a:rPr lang="en-GB" sz="3200" b="1" kern="0" dirty="0" smtClean="0">
                <a:solidFill>
                  <a:srgbClr val="C00000"/>
                </a:solidFill>
              </a:rPr>
              <a:t> ser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administrado</a:t>
            </a:r>
            <a:r>
              <a:rPr lang="en-GB" sz="3200" b="1" kern="0" dirty="0" smtClean="0">
                <a:solidFill>
                  <a:srgbClr val="C00000"/>
                </a:solidFill>
              </a:rPr>
              <a:t> en forma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temprana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porque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las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muertes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por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sangrado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ocurren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rápidamente</a:t>
            </a:r>
            <a:r>
              <a:rPr lang="en-GB" sz="3200" b="1" kern="0" dirty="0" smtClean="0">
                <a:solidFill>
                  <a:srgbClr val="C00000"/>
                </a:solidFill>
              </a:rPr>
              <a:t>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luego</a:t>
            </a:r>
            <a:r>
              <a:rPr lang="en-GB" sz="3200" b="1" kern="0" dirty="0" smtClean="0">
                <a:solidFill>
                  <a:srgbClr val="C00000"/>
                </a:solidFill>
              </a:rPr>
              <a:t> de la </a:t>
            </a:r>
            <a:r>
              <a:rPr lang="en-GB" sz="3200" b="1" kern="0" dirty="0" err="1" smtClean="0">
                <a:solidFill>
                  <a:srgbClr val="C00000"/>
                </a:solidFill>
              </a:rPr>
              <a:t>lesión</a:t>
            </a:r>
            <a:endParaRPr lang="en-GB" sz="3200" b="1" kern="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9363" y="2324100"/>
            <a:ext cx="3760787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err="1">
                <a:latin typeface="+mn-lt"/>
              </a:rPr>
              <a:t>Muertes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debidas</a:t>
            </a:r>
            <a:r>
              <a:rPr lang="en-GB" dirty="0">
                <a:latin typeface="+mn-lt"/>
              </a:rPr>
              <a:t> a </a:t>
            </a:r>
            <a:r>
              <a:rPr lang="en-GB" dirty="0" err="1">
                <a:latin typeface="+mn-lt"/>
              </a:rPr>
              <a:t>todas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otras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causas</a:t>
            </a:r>
            <a:endParaRPr lang="en-GB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825" y="2830513"/>
            <a:ext cx="2908300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err="1">
                <a:latin typeface="+mn-lt"/>
              </a:rPr>
              <a:t>Muertes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debidos</a:t>
            </a:r>
            <a:r>
              <a:rPr lang="en-GB" dirty="0">
                <a:latin typeface="+mn-lt"/>
              </a:rPr>
              <a:t> al </a:t>
            </a:r>
            <a:r>
              <a:rPr lang="en-GB" dirty="0" err="1">
                <a:latin typeface="+mn-lt"/>
              </a:rPr>
              <a:t>sangrado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1638659" y="2592320"/>
            <a:ext cx="6719543" cy="4149048"/>
            <a:chOff x="1024" y="1239"/>
            <a:chExt cx="4309" cy="2694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745" y="1239"/>
              <a:ext cx="1165" cy="2179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3" y="0"/>
                </a:cxn>
                <a:cxn ang="0">
                  <a:pos x="1" y="172"/>
                </a:cxn>
                <a:cxn ang="0">
                  <a:pos x="113" y="334"/>
                </a:cxn>
                <a:cxn ang="0">
                  <a:pos x="173" y="172"/>
                </a:cxn>
                <a:cxn ang="0">
                  <a:pos x="178" y="0"/>
                </a:cxn>
              </a:cxnLst>
              <a:rect l="0" t="0" r="r" b="b"/>
              <a:pathLst>
                <a:path w="178" h="334">
                  <a:moveTo>
                    <a:pt x="178" y="0"/>
                  </a:moveTo>
                  <a:cubicBezTo>
                    <a:pt x="177" y="0"/>
                    <a:pt x="175" y="0"/>
                    <a:pt x="173" y="0"/>
                  </a:cubicBezTo>
                  <a:cubicBezTo>
                    <a:pt x="78" y="0"/>
                    <a:pt x="1" y="77"/>
                    <a:pt x="1" y="172"/>
                  </a:cubicBezTo>
                  <a:cubicBezTo>
                    <a:pt x="0" y="244"/>
                    <a:pt x="46" y="309"/>
                    <a:pt x="113" y="334"/>
                  </a:cubicBezTo>
                  <a:lnTo>
                    <a:pt x="173" y="17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0066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877" y="1239"/>
              <a:ext cx="1132" cy="2094"/>
            </a:xfrm>
            <a:custGeom>
              <a:avLst/>
              <a:gdLst/>
              <a:ahLst/>
              <a:cxnLst>
                <a:cxn ang="0">
                  <a:pos x="86" y="321"/>
                </a:cxn>
                <a:cxn ang="0">
                  <a:pos x="173" y="172"/>
                </a:cxn>
                <a:cxn ang="0">
                  <a:pos x="5" y="0"/>
                </a:cxn>
                <a:cxn ang="0">
                  <a:pos x="0" y="172"/>
                </a:cxn>
                <a:cxn ang="0">
                  <a:pos x="86" y="321"/>
                </a:cxn>
              </a:cxnLst>
              <a:rect l="0" t="0" r="r" b="b"/>
              <a:pathLst>
                <a:path w="173" h="321">
                  <a:moveTo>
                    <a:pt x="86" y="321"/>
                  </a:moveTo>
                  <a:cubicBezTo>
                    <a:pt x="140" y="291"/>
                    <a:pt x="173" y="234"/>
                    <a:pt x="173" y="172"/>
                  </a:cubicBezTo>
                  <a:cubicBezTo>
                    <a:pt x="173" y="79"/>
                    <a:pt x="99" y="3"/>
                    <a:pt x="5" y="0"/>
                  </a:cubicBezTo>
                  <a:lnTo>
                    <a:pt x="0" y="172"/>
                  </a:lnTo>
                  <a:lnTo>
                    <a:pt x="86" y="321"/>
                  </a:lnTo>
                  <a:close/>
                </a:path>
              </a:pathLst>
            </a:custGeom>
            <a:solidFill>
              <a:srgbClr val="333399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753" y="2361"/>
              <a:ext cx="687" cy="1122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9" y="172"/>
                </a:cxn>
                <a:cxn ang="0">
                  <a:pos x="105" y="149"/>
                </a:cxn>
                <a:cxn ang="0">
                  <a:pos x="19" y="0"/>
                </a:cxn>
                <a:cxn ang="0">
                  <a:pos x="0" y="171"/>
                </a:cxn>
              </a:cxnLst>
              <a:rect l="0" t="0" r="r" b="b"/>
              <a:pathLst>
                <a:path w="105" h="172">
                  <a:moveTo>
                    <a:pt x="0" y="171"/>
                  </a:moveTo>
                  <a:cubicBezTo>
                    <a:pt x="7" y="172"/>
                    <a:pt x="13" y="172"/>
                    <a:pt x="19" y="172"/>
                  </a:cubicBezTo>
                  <a:cubicBezTo>
                    <a:pt x="49" y="172"/>
                    <a:pt x="79" y="165"/>
                    <a:pt x="105" y="149"/>
                  </a:cubicBez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9999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484" y="2361"/>
              <a:ext cx="393" cy="111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41" y="171"/>
                </a:cxn>
                <a:cxn ang="0">
                  <a:pos x="60" y="0"/>
                </a:cxn>
                <a:cxn ang="0">
                  <a:pos x="0" y="162"/>
                </a:cxn>
              </a:cxnLst>
              <a:rect l="0" t="0" r="r" b="b"/>
              <a:pathLst>
                <a:path w="60" h="171">
                  <a:moveTo>
                    <a:pt x="0" y="162"/>
                  </a:moveTo>
                  <a:cubicBezTo>
                    <a:pt x="14" y="167"/>
                    <a:pt x="27" y="170"/>
                    <a:pt x="41" y="171"/>
                  </a:cubicBezTo>
                  <a:lnTo>
                    <a:pt x="6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000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024" y="1517"/>
              <a:ext cx="898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</a:rPr>
                <a:t>Sangrado</a:t>
              </a:r>
              <a:endPara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endParaRP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FF0066"/>
                  </a:solidFill>
                </a:rPr>
                <a:t>45%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775" y="1517"/>
              <a:ext cx="1558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rPr>
                <a:t>Lesión</a:t>
              </a:r>
              <a:r>
                <a:rPr kumimoji="0" lang="en-GB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rPr>
                <a:t> del SNC</a:t>
              </a:r>
              <a:endPara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endParaRP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333399"/>
                  </a:solidFill>
                </a:rPr>
                <a:t>41%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160" y="3373"/>
              <a:ext cx="131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</a:rPr>
                <a:t>Falla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</a:rPr>
                <a:t>orgánica</a:t>
              </a:r>
              <a:endPara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endParaRP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009999"/>
                  </a:solidFill>
                </a:rPr>
                <a:t>10%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075" y="3373"/>
              <a:ext cx="432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Otra</a:t>
              </a:r>
              <a:endPara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FFC000"/>
                  </a:solidFill>
                </a:rPr>
                <a:t>4%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79512" y="1265215"/>
            <a:ext cx="850109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marR="0" lvl="0" indent="-263525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5263" algn="l"/>
              </a:tabLst>
              <a:defRPr/>
            </a:pPr>
            <a:r>
              <a:rPr lang="en-US" sz="2400" kern="0" dirty="0" err="1" smtClean="0"/>
              <a:t>Cada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año</a:t>
            </a:r>
            <a:r>
              <a:rPr lang="en-US" sz="2400" kern="0" dirty="0" smtClean="0"/>
              <a:t> hay </a:t>
            </a:r>
            <a:r>
              <a:rPr lang="en-US" sz="2400" kern="0" dirty="0" err="1" smtClean="0"/>
              <a:t>millones</a:t>
            </a:r>
            <a:r>
              <a:rPr lang="en-US" sz="2400" kern="0" dirty="0" smtClean="0"/>
              <a:t> de </a:t>
            </a:r>
            <a:r>
              <a:rPr lang="en-US" sz="2400" kern="0" dirty="0" err="1" smtClean="0"/>
              <a:t>muertes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por</a:t>
            </a:r>
            <a:r>
              <a:rPr lang="en-US" sz="2400" kern="0" dirty="0" smtClean="0"/>
              <a:t> trauma </a:t>
            </a:r>
          </a:p>
          <a:p>
            <a:pPr marL="263525" marR="0" lvl="0" indent="-263525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5263" algn="l"/>
              </a:tabLst>
              <a:defRPr/>
            </a:pPr>
            <a:r>
              <a:rPr lang="en-US" sz="2400" kern="0" dirty="0" err="1" smtClean="0"/>
              <a:t>Muchos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pacientes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sobreviven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hasta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llegar</a:t>
            </a:r>
            <a:r>
              <a:rPr lang="en-US" sz="2400" kern="0" dirty="0" smtClean="0"/>
              <a:t> al hospital</a:t>
            </a:r>
          </a:p>
          <a:p>
            <a:pPr marL="263525" marR="0" lvl="0" indent="-263525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195263" algn="l"/>
              </a:tabLst>
              <a:defRPr/>
            </a:pPr>
            <a:r>
              <a:rPr lang="en-GB" sz="2400" kern="0" dirty="0" err="1" smtClean="0"/>
              <a:t>Esta</a:t>
            </a:r>
            <a:r>
              <a:rPr lang="en-GB" sz="2400" kern="0" dirty="0" smtClean="0"/>
              <a:t> </a:t>
            </a:r>
            <a:r>
              <a:rPr lang="en-GB" sz="2400" kern="0" dirty="0" err="1" smtClean="0"/>
              <a:t>diapositiva</a:t>
            </a:r>
            <a:r>
              <a:rPr lang="en-GB" sz="2400" kern="0" dirty="0" smtClean="0"/>
              <a:t> </a:t>
            </a:r>
            <a:r>
              <a:rPr lang="en-GB" sz="2400" kern="0" dirty="0" err="1" smtClean="0"/>
              <a:t>muestra</a:t>
            </a:r>
            <a:r>
              <a:rPr lang="en-GB" sz="2400" kern="0" dirty="0" smtClean="0"/>
              <a:t> </a:t>
            </a:r>
            <a:r>
              <a:rPr lang="en-GB" sz="2400" kern="0" dirty="0" err="1" smtClean="0"/>
              <a:t>las</a:t>
            </a:r>
            <a:r>
              <a:rPr lang="en-GB" sz="2400" kern="0" dirty="0" smtClean="0"/>
              <a:t> </a:t>
            </a:r>
            <a:r>
              <a:rPr lang="en-GB" sz="2400" kern="0" dirty="0" err="1" smtClean="0"/>
              <a:t>causas</a:t>
            </a:r>
            <a:r>
              <a:rPr lang="en-GB" sz="2400" kern="0" dirty="0" smtClean="0"/>
              <a:t> de </a:t>
            </a:r>
            <a:r>
              <a:rPr lang="en-GB" sz="2400" kern="0" dirty="0" err="1" smtClean="0"/>
              <a:t>muerte</a:t>
            </a:r>
            <a:r>
              <a:rPr lang="en-GB" sz="2400" kern="0" dirty="0" smtClean="0"/>
              <a:t> </a:t>
            </a:r>
            <a:r>
              <a:rPr lang="en-GB" sz="2400" kern="0" dirty="0" err="1" smtClean="0"/>
              <a:t>hospitalarias</a:t>
            </a:r>
            <a:endParaRPr lang="en-US" sz="2400" kern="0" dirty="0" smtClean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20032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Cada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año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millones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sangran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hasta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morir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luego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de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sufrir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un trauma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18"/>
          <p:cNvSpPr>
            <a:spLocks noChangeArrowheads="1"/>
          </p:cNvSpPr>
          <p:nvPr/>
        </p:nvSpPr>
        <p:spPr bwMode="auto">
          <a:xfrm>
            <a:off x="6429388" y="1539705"/>
            <a:ext cx="20478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Riesgo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relativo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(IC 95%)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7750183" y="6072206"/>
            <a:ext cx="14462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ATX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peor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49035" y="6072206"/>
            <a:ext cx="14287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ATX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mejor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09652" y="1006929"/>
            <a:ext cx="13954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Asignados</a:t>
            </a:r>
            <a:endParaRPr lang="en-US" sz="1600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ATX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(10,060)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24110" y="1009632"/>
            <a:ext cx="14049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Asignados</a:t>
            </a:r>
            <a:endParaRPr lang="en-US" sz="1600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Placebo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(10,067)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Line 168"/>
          <p:cNvSpPr>
            <a:spLocks noChangeShapeType="1"/>
          </p:cNvSpPr>
          <p:nvPr/>
        </p:nvSpPr>
        <p:spPr bwMode="auto">
          <a:xfrm flipV="1">
            <a:off x="7439470" y="1971692"/>
            <a:ext cx="1588" cy="367200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254" y="5031972"/>
            <a:ext cx="7582317" cy="400110"/>
            <a:chOff x="22254" y="4751106"/>
            <a:chExt cx="7582317" cy="400110"/>
          </a:xfrm>
        </p:grpSpPr>
        <p:sp>
          <p:nvSpPr>
            <p:cNvPr id="53" name="Rectangle 52"/>
            <p:cNvSpPr/>
            <p:nvPr/>
          </p:nvSpPr>
          <p:spPr>
            <a:xfrm>
              <a:off x="22254" y="4751106"/>
              <a:ext cx="509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8461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8400" algn="l"/>
                  <a:tab pos="2514600" algn="l"/>
                </a:tabLst>
                <a:defRPr/>
              </a:pPr>
              <a:r>
                <a: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Cualquiera</a:t>
              </a: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	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 pitchFamily="34" charset="0"/>
                </a:rPr>
                <a:t>168 (1.63%) 	201 (1.95%)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173"/>
            <p:cNvSpPr>
              <a:spLocks noChangeArrowheads="1"/>
            </p:cNvSpPr>
            <p:nvPr/>
          </p:nvSpPr>
          <p:spPr bwMode="auto">
            <a:xfrm>
              <a:off x="6094858" y="4799342"/>
              <a:ext cx="298450" cy="298450"/>
            </a:xfrm>
            <a:prstGeom prst="rect">
              <a:avLst/>
            </a:prstGeom>
            <a:solidFill>
              <a:srgbClr val="000000"/>
            </a:solidFill>
            <a:ln w="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178"/>
            <p:cNvSpPr>
              <a:spLocks noChangeShapeType="1"/>
            </p:cNvSpPr>
            <p:nvPr/>
          </p:nvSpPr>
          <p:spPr bwMode="auto">
            <a:xfrm>
              <a:off x="4882008" y="4948567"/>
              <a:ext cx="27225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Line 211"/>
          <p:cNvSpPr>
            <a:spLocks noChangeShapeType="1"/>
          </p:cNvSpPr>
          <p:nvPr/>
        </p:nvSpPr>
        <p:spPr bwMode="auto">
          <a:xfrm>
            <a:off x="4025452" y="5575287"/>
            <a:ext cx="4644000" cy="1588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Line 214"/>
          <p:cNvSpPr>
            <a:spLocks noChangeShapeType="1"/>
          </p:cNvSpPr>
          <p:nvPr/>
        </p:nvSpPr>
        <p:spPr bwMode="auto">
          <a:xfrm>
            <a:off x="7439470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Line 216"/>
          <p:cNvSpPr>
            <a:spLocks noChangeShapeType="1"/>
          </p:cNvSpPr>
          <p:nvPr/>
        </p:nvSpPr>
        <p:spPr bwMode="auto">
          <a:xfrm>
            <a:off x="4019995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Rectangle 217"/>
          <p:cNvSpPr>
            <a:spLocks noChangeArrowheads="1"/>
          </p:cNvSpPr>
          <p:nvPr/>
        </p:nvSpPr>
        <p:spPr bwMode="auto">
          <a:xfrm>
            <a:off x="3934270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0" name="Line 218"/>
          <p:cNvSpPr>
            <a:spLocks noChangeShapeType="1"/>
          </p:cNvSpPr>
          <p:nvPr/>
        </p:nvSpPr>
        <p:spPr bwMode="auto">
          <a:xfrm>
            <a:off x="5053458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Rectangle 219"/>
          <p:cNvSpPr>
            <a:spLocks noChangeArrowheads="1"/>
          </p:cNvSpPr>
          <p:nvPr/>
        </p:nvSpPr>
        <p:spPr bwMode="auto">
          <a:xfrm>
            <a:off x="4967733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2" name="Line 220"/>
          <p:cNvSpPr>
            <a:spLocks noChangeShapeType="1"/>
          </p:cNvSpPr>
          <p:nvPr/>
        </p:nvSpPr>
        <p:spPr bwMode="auto">
          <a:xfrm>
            <a:off x="5945633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Rectangle 221"/>
          <p:cNvSpPr>
            <a:spLocks noChangeArrowheads="1"/>
          </p:cNvSpPr>
          <p:nvPr/>
        </p:nvSpPr>
        <p:spPr bwMode="auto">
          <a:xfrm>
            <a:off x="5859908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4" name="Line 222"/>
          <p:cNvSpPr>
            <a:spLocks noChangeShapeType="1"/>
          </p:cNvSpPr>
          <p:nvPr/>
        </p:nvSpPr>
        <p:spPr bwMode="auto">
          <a:xfrm>
            <a:off x="6734620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Rectangle 223"/>
          <p:cNvSpPr>
            <a:spLocks noChangeArrowheads="1"/>
          </p:cNvSpPr>
          <p:nvPr/>
        </p:nvSpPr>
        <p:spPr bwMode="auto">
          <a:xfrm>
            <a:off x="6650483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6" name="Line 224"/>
          <p:cNvSpPr>
            <a:spLocks noChangeShapeType="1"/>
          </p:cNvSpPr>
          <p:nvPr/>
        </p:nvSpPr>
        <p:spPr bwMode="auto">
          <a:xfrm>
            <a:off x="7439470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Rectangle 225"/>
          <p:cNvSpPr>
            <a:spLocks noChangeArrowheads="1"/>
          </p:cNvSpPr>
          <p:nvPr/>
        </p:nvSpPr>
        <p:spPr bwMode="auto">
          <a:xfrm>
            <a:off x="7383908" y="5718162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8" name="Line 226"/>
          <p:cNvSpPr>
            <a:spLocks noChangeShapeType="1"/>
          </p:cNvSpPr>
          <p:nvPr/>
        </p:nvSpPr>
        <p:spPr bwMode="auto">
          <a:xfrm>
            <a:off x="8079233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Rectangle 227"/>
          <p:cNvSpPr>
            <a:spLocks noChangeArrowheads="1"/>
          </p:cNvSpPr>
          <p:nvPr/>
        </p:nvSpPr>
        <p:spPr bwMode="auto">
          <a:xfrm>
            <a:off x="7939533" y="5718162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1.1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0" name="Line 228"/>
          <p:cNvSpPr>
            <a:spLocks noChangeShapeType="1"/>
          </p:cNvSpPr>
          <p:nvPr/>
        </p:nvSpPr>
        <p:spPr bwMode="auto">
          <a:xfrm>
            <a:off x="8661845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Rectangle 229"/>
          <p:cNvSpPr>
            <a:spLocks noChangeArrowheads="1"/>
          </p:cNvSpPr>
          <p:nvPr/>
        </p:nvSpPr>
        <p:spPr bwMode="auto">
          <a:xfrm>
            <a:off x="8522145" y="5718162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654" y="4377919"/>
            <a:ext cx="424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ACV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Arial" pitchFamily="34" charset="0"/>
              </a:rPr>
              <a:t>57 (0.56%) 	66 (0.65%)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Rectangle 172"/>
          <p:cNvSpPr>
            <a:spLocks noChangeArrowheads="1"/>
          </p:cNvSpPr>
          <p:nvPr/>
        </p:nvSpPr>
        <p:spPr bwMode="auto">
          <a:xfrm>
            <a:off x="4345433" y="3838578"/>
            <a:ext cx="146050" cy="146050"/>
          </a:xfrm>
          <a:prstGeom prst="rect">
            <a:avLst/>
          </a:prstGeom>
          <a:solidFill>
            <a:srgbClr val="000000"/>
          </a:solidFill>
          <a:ln w="13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Line 123"/>
          <p:cNvSpPr>
            <a:spLocks noChangeShapeType="1"/>
          </p:cNvSpPr>
          <p:nvPr/>
        </p:nvSpPr>
        <p:spPr bwMode="auto">
          <a:xfrm flipH="1" flipV="1">
            <a:off x="4021134" y="3913206"/>
            <a:ext cx="324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2831" y="2358923"/>
            <a:ext cx="8638136" cy="400110"/>
            <a:chOff x="42831" y="2078057"/>
            <a:chExt cx="8638136" cy="400110"/>
          </a:xfrm>
        </p:grpSpPr>
        <p:sp>
          <p:nvSpPr>
            <p:cNvPr id="77" name="Rectangle 76"/>
            <p:cNvSpPr/>
            <p:nvPr/>
          </p:nvSpPr>
          <p:spPr>
            <a:xfrm>
              <a:off x="42831" y="2078057"/>
              <a:ext cx="47434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8400" algn="l"/>
                  <a:tab pos="2514600" algn="l"/>
                </a:tabLst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TVP 	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 pitchFamily="34" charset="0"/>
                </a:rPr>
                <a:t>40 (0.40%) 	41 (0.41%)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endParaRPr>
            </a:p>
          </p:txBody>
        </p:sp>
        <p:sp>
          <p:nvSpPr>
            <p:cNvPr id="78" name="Rectangle 169"/>
            <p:cNvSpPr>
              <a:spLocks noChangeArrowheads="1"/>
            </p:cNvSpPr>
            <p:nvPr/>
          </p:nvSpPr>
          <p:spPr bwMode="auto">
            <a:xfrm>
              <a:off x="7207695" y="2217730"/>
              <a:ext cx="139700" cy="139700"/>
            </a:xfrm>
            <a:prstGeom prst="rect">
              <a:avLst/>
            </a:prstGeom>
            <a:solidFill>
              <a:srgbClr val="000000"/>
            </a:solidFill>
            <a:ln w="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123"/>
            <p:cNvSpPr>
              <a:spLocks noChangeShapeType="1"/>
            </p:cNvSpPr>
            <p:nvPr/>
          </p:nvSpPr>
          <p:spPr bwMode="auto">
            <a:xfrm flipV="1">
              <a:off x="4360967" y="2287583"/>
              <a:ext cx="43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3306" y="3065048"/>
            <a:ext cx="8630162" cy="400110"/>
            <a:chOff x="33306" y="2784182"/>
            <a:chExt cx="8630162" cy="400110"/>
          </a:xfrm>
        </p:grpSpPr>
        <p:sp>
          <p:nvSpPr>
            <p:cNvPr id="81" name="Rectangle 80"/>
            <p:cNvSpPr/>
            <p:nvPr/>
          </p:nvSpPr>
          <p:spPr>
            <a:xfrm>
              <a:off x="33306" y="2784182"/>
              <a:ext cx="55388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8400" algn="l"/>
                  <a:tab pos="2514600" algn="l"/>
                </a:tabLst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EP 	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72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 pitchFamily="34" charset="0"/>
                </a:rPr>
                <a:t> (0.69%) 	71 (0.70%)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endParaRPr>
            </a:p>
          </p:txBody>
        </p:sp>
        <p:sp>
          <p:nvSpPr>
            <p:cNvPr id="82" name="Rectangle 170"/>
            <p:cNvSpPr>
              <a:spLocks noChangeArrowheads="1"/>
            </p:cNvSpPr>
            <p:nvPr/>
          </p:nvSpPr>
          <p:spPr bwMode="auto">
            <a:xfrm>
              <a:off x="7445820" y="2889247"/>
              <a:ext cx="182563" cy="182563"/>
            </a:xfrm>
            <a:prstGeom prst="rect">
              <a:avLst/>
            </a:prstGeom>
            <a:solidFill>
              <a:srgbClr val="000000"/>
            </a:solidFill>
            <a:ln w="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123"/>
            <p:cNvSpPr>
              <a:spLocks noChangeShapeType="1"/>
            </p:cNvSpPr>
            <p:nvPr/>
          </p:nvSpPr>
          <p:spPr bwMode="auto">
            <a:xfrm flipV="1">
              <a:off x="5351468" y="2982917"/>
              <a:ext cx="331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39654" y="3717226"/>
            <a:ext cx="424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rPr>
              <a:t>35 (0.35%)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rPr>
              <a:t>55 (0.52%)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Arial" pitchFamily="34" charset="0"/>
            </a:endParaRPr>
          </a:p>
        </p:txBody>
      </p:sp>
      <p:sp>
        <p:nvSpPr>
          <p:cNvPr id="86" name="Rectangle 171"/>
          <p:cNvSpPr>
            <a:spLocks noChangeArrowheads="1"/>
          </p:cNvSpPr>
          <p:nvPr/>
        </p:nvSpPr>
        <p:spPr bwMode="auto">
          <a:xfrm>
            <a:off x="6379020" y="4491046"/>
            <a:ext cx="169863" cy="171450"/>
          </a:xfrm>
          <a:prstGeom prst="rect">
            <a:avLst/>
          </a:prstGeom>
          <a:solidFill>
            <a:srgbClr val="000000"/>
          </a:solidFill>
          <a:ln w="13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Line 123"/>
          <p:cNvSpPr>
            <a:spLocks noChangeShapeType="1"/>
          </p:cNvSpPr>
          <p:nvPr/>
        </p:nvSpPr>
        <p:spPr bwMode="auto">
          <a:xfrm flipV="1">
            <a:off x="4095749" y="4575195"/>
            <a:ext cx="457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No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hubo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aumento</a:t>
            </a:r>
            <a:r>
              <a:rPr lang="en-GB" sz="4000" b="1" kern="0" dirty="0" smtClean="0">
                <a:solidFill>
                  <a:srgbClr val="C00000"/>
                </a:solidFill>
              </a:rPr>
              <a:t> de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trombosis</a:t>
            </a:r>
            <a:endParaRPr lang="en-GB" sz="4000" b="1" kern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095" y="1285860"/>
          <a:ext cx="8620800" cy="4750935"/>
        </p:xfrm>
        <a:graphic>
          <a:graphicData uri="http://schemas.openxmlformats.org/drawingml/2006/table">
            <a:tbl>
              <a:tblPr/>
              <a:tblGrid>
                <a:gridCol w="2052000"/>
                <a:gridCol w="1785000"/>
                <a:gridCol w="1785000"/>
                <a:gridCol w="1999200"/>
                <a:gridCol w="999600"/>
              </a:tblGrid>
              <a:tr h="6469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ATX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[n=10060]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Placebo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[n=10067]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RR (IC 95%)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p-</a:t>
                      </a: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valor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Sin </a:t>
                      </a: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síntomas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1,483 (17.3%)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1,334 (15.8%)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1.11 (1.04 – 1.19)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0.0023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Síntomas</a:t>
                      </a: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menores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3,054 (30.4%)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3,061 (30.4%)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1.00 (0.96 – 1.04)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0.94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Alguna</a:t>
                      </a: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restricción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2,016 (20.0%)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2,069 (20.6%)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0.97 (0.92 – 1.03)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0.36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Dependiente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1,294 (12.9%)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1,273 (12.6%)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1.02 (0.95 – 1.09)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0.63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Totalmente</a:t>
                      </a: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dependiente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696 (6.9%)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676 (6.7%)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1.03 (0.93 – 1.14)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0.57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Muerte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1,463 (14.5%)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1,613 (16.0%)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0.91 (0.85 – 0.97)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0.0035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El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acido</a:t>
            </a:r>
            <a:r>
              <a:rPr lang="en-GB" sz="4000" b="1" kern="0" dirty="0" smtClean="0">
                <a:solidFill>
                  <a:srgbClr val="C00000"/>
                </a:solidFill>
              </a:rPr>
              <a:t> tranexámico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redujo</a:t>
            </a:r>
            <a:r>
              <a:rPr lang="en-GB" sz="4000" b="1" kern="0" dirty="0" smtClean="0">
                <a:solidFill>
                  <a:srgbClr val="C00000"/>
                </a:solidFill>
              </a:rPr>
              <a:t> los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síntomas</a:t>
            </a:r>
            <a:endParaRPr lang="en-GB" sz="4000" b="1" kern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523" r="3494"/>
          <a:stretch>
            <a:fillRect/>
          </a:stretch>
        </p:blipFill>
        <p:spPr bwMode="auto">
          <a:xfrm>
            <a:off x="38068" y="1071546"/>
            <a:ext cx="9077920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3600" b="1" kern="0" dirty="0" smtClean="0">
                <a:solidFill>
                  <a:srgbClr val="C00000"/>
                </a:solidFill>
              </a:rPr>
              <a:t>El CRASH-2 se </a:t>
            </a:r>
            <a:r>
              <a:rPr lang="en-GB" sz="3600" b="1" kern="0" dirty="0" err="1" smtClean="0">
                <a:solidFill>
                  <a:srgbClr val="C00000"/>
                </a:solidFill>
              </a:rPr>
              <a:t>realizó</a:t>
            </a:r>
            <a:r>
              <a:rPr lang="en-GB" sz="3600" b="1" kern="0" dirty="0" smtClean="0">
                <a:solidFill>
                  <a:srgbClr val="C00000"/>
                </a:solidFill>
              </a:rPr>
              <a:t> en 4 </a:t>
            </a:r>
            <a:r>
              <a:rPr lang="en-GB" sz="3600" b="1" kern="0" dirty="0" err="1" smtClean="0">
                <a:solidFill>
                  <a:srgbClr val="C00000"/>
                </a:solidFill>
              </a:rPr>
              <a:t>continentes</a:t>
            </a:r>
            <a:r>
              <a:rPr lang="en-GB" sz="3600" b="1" kern="0" dirty="0" smtClean="0">
                <a:solidFill>
                  <a:srgbClr val="C00000"/>
                </a:solidFill>
              </a:rPr>
              <a:t> y...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887" y="6203428"/>
            <a:ext cx="9144000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redujo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la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mortalidad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en </a:t>
            </a:r>
            <a:r>
              <a:rPr kumimoji="0" lang="en-GB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todos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!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32343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El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acido</a:t>
            </a:r>
            <a:r>
              <a:rPr lang="en-GB" sz="4000" b="1" kern="0" dirty="0" smtClean="0">
                <a:solidFill>
                  <a:srgbClr val="C00000"/>
                </a:solidFill>
              </a:rPr>
              <a:t> tranexámico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es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muy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costo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efectivo</a:t>
            </a:r>
            <a:endParaRPr lang="en-GB" sz="4000" b="1" kern="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3024"/>
            <a:ext cx="8699723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95536" y="1265222"/>
            <a:ext cx="8352928" cy="38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acido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tranexámico reduce la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mortalidad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en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pacientes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con trauma y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sangrado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no </a:t>
            </a:r>
            <a:r>
              <a:rPr lang="en-US" sz="2400" dirty="0" err="1" smtClean="0">
                <a:solidFill>
                  <a:srgbClr val="000000"/>
                </a:solidFill>
              </a:rPr>
              <a:t>parece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tener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efectos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trombóticos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no </a:t>
            </a:r>
            <a:r>
              <a:rPr lang="en-US" sz="2400" dirty="0" err="1" smtClean="0">
                <a:solidFill>
                  <a:srgbClr val="000000"/>
                </a:solidFill>
              </a:rPr>
              <a:t>deseados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42900" lvl="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</a:t>
            </a:r>
            <a:r>
              <a:rPr lang="en-US" sz="2400" dirty="0" err="1" smtClean="0">
                <a:solidFill>
                  <a:srgbClr val="000000"/>
                </a:solidFill>
              </a:rPr>
              <a:t>debe</a:t>
            </a:r>
            <a:r>
              <a:rPr lang="en-US" sz="2400" dirty="0" smtClean="0">
                <a:solidFill>
                  <a:srgbClr val="000000"/>
                </a:solidFill>
              </a:rPr>
              <a:t> ser </a:t>
            </a:r>
            <a:r>
              <a:rPr lang="en-US" sz="2400" dirty="0" err="1" smtClean="0">
                <a:solidFill>
                  <a:srgbClr val="000000"/>
                </a:solidFill>
              </a:rPr>
              <a:t>administrado</a:t>
            </a:r>
            <a:r>
              <a:rPr lang="en-US" sz="2400" dirty="0" smtClean="0">
                <a:solidFill>
                  <a:srgbClr val="000000"/>
                </a:solidFill>
              </a:rPr>
              <a:t> en forma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rápida</a:t>
            </a:r>
            <a:r>
              <a:rPr lang="en-US" sz="2400" dirty="0" smtClean="0">
                <a:solidFill>
                  <a:srgbClr val="000000"/>
                </a:solidFill>
              </a:rPr>
              <a:t> – </a:t>
            </a:r>
            <a:r>
              <a:rPr lang="en-US" sz="2400" dirty="0" err="1" smtClean="0">
                <a:solidFill>
                  <a:srgbClr val="000000"/>
                </a:solidFill>
              </a:rPr>
              <a:t>dentro</a:t>
            </a:r>
            <a:r>
              <a:rPr lang="en-US" sz="2400" dirty="0" smtClean="0">
                <a:solidFill>
                  <a:srgbClr val="000000"/>
                </a:solidFill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</a:rPr>
              <a:t>las</a:t>
            </a:r>
            <a:r>
              <a:rPr lang="en-US" sz="2400" dirty="0" smtClean="0">
                <a:solidFill>
                  <a:srgbClr val="000000"/>
                </a:solidFill>
              </a:rPr>
              <a:t> 3 </a:t>
            </a:r>
            <a:r>
              <a:rPr lang="en-US" sz="2400" dirty="0" err="1" smtClean="0">
                <a:solidFill>
                  <a:srgbClr val="000000"/>
                </a:solidFill>
              </a:rPr>
              <a:t>horas</a:t>
            </a:r>
            <a:r>
              <a:rPr lang="en-US" sz="2400" dirty="0" smtClean="0">
                <a:solidFill>
                  <a:srgbClr val="000000"/>
                </a:solidFill>
              </a:rPr>
              <a:t> de la </a:t>
            </a:r>
            <a:r>
              <a:rPr lang="en-US" sz="2400" dirty="0" err="1" smtClean="0">
                <a:solidFill>
                  <a:srgbClr val="000000"/>
                </a:solidFill>
              </a:rPr>
              <a:t>lesión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no </a:t>
            </a:r>
            <a:r>
              <a:rPr lang="en-US" sz="2400" dirty="0" err="1" smtClean="0">
                <a:solidFill>
                  <a:srgbClr val="000000"/>
                </a:solidFill>
              </a:rPr>
              <a:t>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caro</a:t>
            </a:r>
            <a:r>
              <a:rPr lang="en-US" sz="2400" dirty="0" smtClean="0">
                <a:solidFill>
                  <a:srgbClr val="000000"/>
                </a:solidFill>
              </a:rPr>
              <a:t> y </a:t>
            </a:r>
            <a:r>
              <a:rPr lang="en-US" sz="2400" dirty="0" err="1" smtClean="0">
                <a:solidFill>
                  <a:srgbClr val="000000"/>
                </a:solidFill>
              </a:rPr>
              <a:t>puede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salvar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cientos</a:t>
            </a:r>
            <a:r>
              <a:rPr lang="en-US" sz="2400" dirty="0" smtClean="0">
                <a:solidFill>
                  <a:srgbClr val="000000"/>
                </a:solidFill>
              </a:rPr>
              <a:t> de miles de </a:t>
            </a:r>
            <a:r>
              <a:rPr lang="en-US" sz="2400" dirty="0" err="1" smtClean="0">
                <a:solidFill>
                  <a:srgbClr val="000000"/>
                </a:solidFill>
              </a:rPr>
              <a:t>vidas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cada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año</a:t>
            </a:r>
            <a:r>
              <a:rPr lang="en-US" sz="2400" dirty="0" smtClean="0">
                <a:solidFill>
                  <a:srgbClr val="000000"/>
                </a:solidFill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</a:rPr>
              <a:t>todo</a:t>
            </a:r>
            <a:r>
              <a:rPr lang="en-US" sz="2400" dirty="0" smtClean="0">
                <a:solidFill>
                  <a:srgbClr val="000000"/>
                </a:solidFill>
              </a:rPr>
              <a:t> el </a:t>
            </a:r>
            <a:r>
              <a:rPr lang="en-US" sz="2400" dirty="0" err="1" smtClean="0">
                <a:solidFill>
                  <a:srgbClr val="000000"/>
                </a:solidFill>
              </a:rPr>
              <a:t>mundo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err="1" smtClean="0">
                <a:solidFill>
                  <a:srgbClr val="C00000"/>
                </a:solidFill>
              </a:rPr>
              <a:t>Concluimos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que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85747" y="1266810"/>
            <a:ext cx="7560000" cy="7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>
                <a:solidFill>
                  <a:srgbClr val="000000"/>
                </a:solidFill>
              </a:rPr>
              <a:t>Luego</a:t>
            </a:r>
            <a:r>
              <a:rPr lang="en-US" sz="2400" dirty="0" smtClean="0">
                <a:solidFill>
                  <a:srgbClr val="000000"/>
                </a:solidFill>
              </a:rPr>
              <a:t> del </a:t>
            </a:r>
            <a:r>
              <a:rPr lang="en-US" sz="2400" dirty="0" err="1" smtClean="0">
                <a:solidFill>
                  <a:srgbClr val="000000"/>
                </a:solidFill>
              </a:rPr>
              <a:t>estudio</a:t>
            </a:r>
            <a:r>
              <a:rPr lang="en-US" sz="2400" dirty="0" smtClean="0">
                <a:solidFill>
                  <a:srgbClr val="000000"/>
                </a:solidFill>
              </a:rPr>
              <a:t> CRASH-2, el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se </a:t>
            </a:r>
            <a:r>
              <a:rPr lang="en-US" sz="2400" dirty="0" err="1" smtClean="0">
                <a:solidFill>
                  <a:srgbClr val="000000"/>
                </a:solidFill>
              </a:rPr>
              <a:t>incorporó</a:t>
            </a:r>
            <a:r>
              <a:rPr lang="en-US" sz="2400" dirty="0" smtClean="0">
                <a:solidFill>
                  <a:srgbClr val="000000"/>
                </a:solidFill>
              </a:rPr>
              <a:t> a la </a:t>
            </a:r>
            <a:r>
              <a:rPr lang="en-US" sz="2400" dirty="0" err="1" smtClean="0">
                <a:solidFill>
                  <a:srgbClr val="000000"/>
                </a:solidFill>
              </a:rPr>
              <a:t>lista</a:t>
            </a:r>
            <a:r>
              <a:rPr lang="en-US" sz="2400" dirty="0" smtClean="0">
                <a:solidFill>
                  <a:srgbClr val="000000"/>
                </a:solidFill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</a:rPr>
              <a:t>drogas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escenciales</a:t>
            </a:r>
            <a:r>
              <a:rPr lang="en-US" sz="2400" dirty="0" smtClean="0">
                <a:solidFill>
                  <a:srgbClr val="000000"/>
                </a:solidFill>
              </a:rPr>
              <a:t> de la OMS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Marzo</a:t>
            </a:r>
            <a:r>
              <a:rPr lang="en-US" sz="2400" dirty="0" smtClean="0">
                <a:solidFill>
                  <a:srgbClr val="000000"/>
                </a:solidFill>
              </a:rPr>
              <a:t> 2011)</a:t>
            </a:r>
          </a:p>
          <a:p>
            <a:pPr marL="34290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El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acido</a:t>
            </a:r>
            <a:r>
              <a:rPr lang="en-GB" sz="4000" b="1" kern="0" dirty="0" smtClean="0">
                <a:solidFill>
                  <a:srgbClr val="C00000"/>
                </a:solidFill>
              </a:rPr>
              <a:t> tranexámico se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esta</a:t>
            </a:r>
            <a:r>
              <a:rPr lang="en-GB" sz="4000" b="1" kern="0" dirty="0" smtClean="0">
                <a:solidFill>
                  <a:srgbClr val="C00000"/>
                </a:solidFill>
              </a:rPr>
              <a:t> </a:t>
            </a:r>
            <a:r>
              <a:rPr lang="en-GB" sz="4000" b="1" kern="0" dirty="0" err="1" smtClean="0">
                <a:solidFill>
                  <a:srgbClr val="C00000"/>
                </a:solidFill>
              </a:rPr>
              <a:t>utilizando</a:t>
            </a:r>
            <a:endParaRPr lang="en-GB" sz="4000" b="1" kern="0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339" y="2705254"/>
            <a:ext cx="75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Los </a:t>
            </a:r>
            <a:r>
              <a:rPr lang="en-US" sz="2400" dirty="0" err="1" smtClean="0">
                <a:solidFill>
                  <a:srgbClr val="000000"/>
                </a:solidFill>
              </a:rPr>
              <a:t>militares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están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utilizando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</a:t>
            </a:r>
            <a:r>
              <a:rPr lang="en-US" sz="2400" dirty="0" err="1" smtClean="0">
                <a:solidFill>
                  <a:srgbClr val="000000"/>
                </a:solidFill>
              </a:rPr>
              <a:t>para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tratar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victimas</a:t>
            </a:r>
            <a:r>
              <a:rPr lang="en-US" sz="2400" dirty="0" smtClean="0">
                <a:solidFill>
                  <a:srgbClr val="000000"/>
                </a:solidFill>
              </a:rPr>
              <a:t> en el </a:t>
            </a:r>
            <a:r>
              <a:rPr lang="en-US" sz="2400" dirty="0" err="1" smtClean="0">
                <a:solidFill>
                  <a:srgbClr val="000000"/>
                </a:solidFill>
              </a:rPr>
              <a:t>combate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481" y="3776824"/>
            <a:ext cx="756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se </a:t>
            </a:r>
            <a:r>
              <a:rPr lang="en-US" sz="2400" dirty="0" err="1" smtClean="0">
                <a:solidFill>
                  <a:srgbClr val="000000"/>
                </a:solidFill>
              </a:rPr>
              <a:t>está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utilizando</a:t>
            </a:r>
            <a:r>
              <a:rPr lang="en-US" sz="2400" dirty="0" smtClean="0">
                <a:solidFill>
                  <a:srgbClr val="000000"/>
                </a:solidFill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</a:rPr>
              <a:t>hospitales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alrededor</a:t>
            </a:r>
            <a:r>
              <a:rPr lang="en-US" sz="2400" dirty="0" smtClean="0">
                <a:solidFill>
                  <a:srgbClr val="000000"/>
                </a:solidFill>
              </a:rPr>
              <a:t> del </a:t>
            </a:r>
            <a:r>
              <a:rPr lang="en-US" sz="2400" dirty="0" err="1" smtClean="0">
                <a:solidFill>
                  <a:srgbClr val="000000"/>
                </a:solidFill>
              </a:rPr>
              <a:t>mundo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481" y="4860269"/>
            <a:ext cx="756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El </a:t>
            </a:r>
            <a:r>
              <a:rPr lang="en-US" sz="2400" dirty="0" err="1" smtClean="0">
                <a:solidFill>
                  <a:srgbClr val="000000"/>
                </a:solidFill>
              </a:rPr>
              <a:t>acido</a:t>
            </a:r>
            <a:r>
              <a:rPr lang="en-US" sz="2400" dirty="0" smtClean="0">
                <a:solidFill>
                  <a:srgbClr val="000000"/>
                </a:solidFill>
              </a:rPr>
              <a:t> tranexámico </a:t>
            </a:r>
            <a:r>
              <a:rPr lang="en-US" sz="2400" dirty="0" err="1" smtClean="0">
                <a:solidFill>
                  <a:srgbClr val="000000"/>
                </a:solidFill>
              </a:rPr>
              <a:t>puede</a:t>
            </a:r>
            <a:r>
              <a:rPr lang="en-US" sz="2400" dirty="0" smtClean="0">
                <a:solidFill>
                  <a:srgbClr val="000000"/>
                </a:solidFill>
              </a:rPr>
              <a:t> ser </a:t>
            </a:r>
            <a:r>
              <a:rPr lang="en-US" sz="2400" dirty="0" err="1" smtClean="0">
                <a:solidFill>
                  <a:srgbClr val="000000"/>
                </a:solidFill>
              </a:rPr>
              <a:t>administrado</a:t>
            </a:r>
            <a:r>
              <a:rPr lang="en-US" sz="2400" dirty="0" smtClean="0">
                <a:solidFill>
                  <a:srgbClr val="000000"/>
                </a:solidFill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</a:rPr>
              <a:t>las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ambulancias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563930" y="2040581"/>
            <a:ext cx="5294350" cy="26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</a:pP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En los </a:t>
            </a:r>
            <a:r>
              <a:rPr lang="en-GB" sz="2000" b="1" dirty="0" err="1" smtClean="0">
                <a:solidFill>
                  <a:srgbClr val="000000"/>
                </a:solidFill>
                <a:cs typeface="Arial" pitchFamily="34" charset="0"/>
              </a:rPr>
              <a:t>pacientes</a:t>
            </a: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 con trauma y </a:t>
            </a:r>
            <a:r>
              <a:rPr lang="en-GB" sz="2000" b="1" dirty="0" err="1" smtClean="0">
                <a:solidFill>
                  <a:srgbClr val="000000"/>
                </a:solidFill>
                <a:cs typeface="Arial" pitchFamily="34" charset="0"/>
              </a:rPr>
              <a:t>sangrado</a:t>
            </a: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coagulación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ocurre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rápido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en el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lugar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del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daño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vascular.  </a:t>
            </a:r>
          </a:p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La fibrinolísis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destruye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los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coágulos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.  </a:t>
            </a:r>
          </a:p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En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pacientes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con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sangrado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severo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la fibrinolísis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puede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empeorar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 el </a:t>
            </a:r>
            <a:r>
              <a:rPr lang="en-GB" sz="2000" dirty="0" err="1" smtClean="0">
                <a:solidFill>
                  <a:srgbClr val="000000"/>
                </a:solidFill>
                <a:cs typeface="Arial" pitchFamily="34" charset="0"/>
              </a:rPr>
              <a:t>sangrado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</a:p>
        </p:txBody>
      </p:sp>
      <p:pic>
        <p:nvPicPr>
          <p:cNvPr id="7" name="Picture 2" descr="http://images.medicinenet.com/images/illustrations/blood_clot.jpg"/>
          <p:cNvPicPr>
            <a:picLocks noChangeAspect="1" noChangeArrowheads="1"/>
          </p:cNvPicPr>
          <p:nvPr/>
        </p:nvPicPr>
        <p:blipFill>
          <a:blip r:embed="rId2" cstate="print"/>
          <a:srcRect l="21112" t="54311" r="18222" b="4310"/>
          <a:stretch>
            <a:fillRect/>
          </a:stretch>
        </p:blipFill>
        <p:spPr bwMode="auto">
          <a:xfrm>
            <a:off x="357158" y="2194143"/>
            <a:ext cx="2786082" cy="24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Coagulación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y fibrinolísis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952" y="1987099"/>
            <a:ext cx="5301328" cy="1915121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/>
          <a:p>
            <a:pPr marL="263525" marR="0" lvl="0" indent="-263525" defTabSz="990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activadores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plasminógeno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del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vaso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lesionado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covierten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al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plasminógeno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plasmina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</a:p>
          <a:p>
            <a:pPr marL="263525" marR="0" lvl="0" indent="-263525" defTabSz="990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La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plasmina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 se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une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 al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coagulo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 de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fibrina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 y lo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destruye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.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Esto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 la fibrinolísis. </a:t>
            </a: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 l="13648" t="6888" b="2583"/>
          <a:stretch>
            <a:fillRect/>
          </a:stretch>
        </p:blipFill>
        <p:spPr bwMode="auto">
          <a:xfrm>
            <a:off x="571472" y="1236798"/>
            <a:ext cx="2952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Fibrinolísis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 l="2392" t="1643" r="3588" b="2465"/>
          <a:stretch>
            <a:fillRect/>
          </a:stretch>
        </p:blipFill>
        <p:spPr bwMode="auto">
          <a:xfrm>
            <a:off x="584172" y="1253068"/>
            <a:ext cx="2808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59168" y="1989669"/>
            <a:ext cx="4860000" cy="760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263525" indent="-263525" algn="just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El </a:t>
            </a:r>
            <a:r>
              <a:rPr lang="en-GB" sz="2000" kern="0" dirty="0" err="1" smtClean="0">
                <a:solidFill>
                  <a:srgbClr val="000000"/>
                </a:solidFill>
              </a:rPr>
              <a:t>acido</a:t>
            </a:r>
            <a:r>
              <a:rPr lang="en-GB" sz="2000" kern="0" dirty="0" smtClean="0">
                <a:solidFill>
                  <a:srgbClr val="000000"/>
                </a:solidFill>
              </a:rPr>
              <a:t> tranexámico </a:t>
            </a:r>
            <a:r>
              <a:rPr lang="en-GB" sz="2000" kern="0" dirty="0" err="1" smtClean="0">
                <a:solidFill>
                  <a:srgbClr val="000000"/>
                </a:solidFill>
              </a:rPr>
              <a:t>inhibe</a:t>
            </a:r>
            <a:r>
              <a:rPr lang="en-GB" sz="2000" kern="0" dirty="0" smtClean="0">
                <a:solidFill>
                  <a:srgbClr val="000000"/>
                </a:solidFill>
              </a:rPr>
              <a:t> la </a:t>
            </a:r>
            <a:r>
              <a:rPr lang="en-GB" sz="2000" kern="0" dirty="0" err="1" smtClean="0">
                <a:solidFill>
                  <a:srgbClr val="000000"/>
                </a:solidFill>
              </a:rPr>
              <a:t>plasmina</a:t>
            </a:r>
            <a:r>
              <a:rPr lang="en-GB" sz="2000" kern="0" dirty="0" smtClean="0">
                <a:solidFill>
                  <a:srgbClr val="000000"/>
                </a:solidFill>
              </a:rPr>
              <a:t> y </a:t>
            </a:r>
            <a:r>
              <a:rPr lang="en-GB" sz="2000" kern="0" dirty="0" err="1" smtClean="0">
                <a:solidFill>
                  <a:srgbClr val="000000"/>
                </a:solidFill>
              </a:rPr>
              <a:t>disminuye</a:t>
            </a:r>
            <a:r>
              <a:rPr lang="en-GB" sz="2000" kern="0" dirty="0" smtClean="0">
                <a:solidFill>
                  <a:srgbClr val="000000"/>
                </a:solidFill>
              </a:rPr>
              <a:t> la </a:t>
            </a:r>
            <a:r>
              <a:rPr lang="en-GB" sz="2000" kern="0" dirty="0" err="1" smtClean="0">
                <a:solidFill>
                  <a:srgbClr val="000000"/>
                </a:solidFill>
              </a:rPr>
              <a:t>ruptura</a:t>
            </a:r>
            <a:r>
              <a:rPr lang="en-GB" sz="2000" kern="0" dirty="0" smtClean="0">
                <a:solidFill>
                  <a:srgbClr val="000000"/>
                </a:solidFill>
              </a:rPr>
              <a:t> del </a:t>
            </a:r>
            <a:r>
              <a:rPr lang="en-GB" sz="2000" kern="0" dirty="0" err="1" smtClean="0">
                <a:solidFill>
                  <a:srgbClr val="000000"/>
                </a:solidFill>
              </a:rPr>
              <a:t>coágulo</a:t>
            </a:r>
            <a:r>
              <a:rPr lang="en-GB" sz="2000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El </a:t>
            </a:r>
            <a:r>
              <a:rPr lang="en-GB" sz="4000" b="1" kern="0" noProof="0" dirty="0" err="1" smtClean="0">
                <a:solidFill>
                  <a:srgbClr val="C00000"/>
                </a:solidFill>
              </a:rPr>
              <a:t>a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cido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lang="en-GB" sz="4000" b="1" kern="0" noProof="0" dirty="0" smtClean="0">
                <a:solidFill>
                  <a:srgbClr val="C00000"/>
                </a:solidFill>
              </a:rPr>
              <a:t>t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ranexámico reduce la 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fibrinolísis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52382" y="1260447"/>
            <a:ext cx="8358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marR="0" lvl="0" indent="-263525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>
                <a:tab pos="1952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En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pacientes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quirúrgicos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el </a:t>
            </a:r>
            <a:r>
              <a:rPr lang="en-GB" sz="2800" kern="0" dirty="0" smtClean="0">
                <a:solidFill>
                  <a:schemeClr val="accent1"/>
                </a:solidFill>
              </a:rPr>
              <a:t>á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cido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tranexámico (ATX) reduce la </a:t>
            </a: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necesidad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de transfusion en un </a:t>
            </a:r>
            <a:r>
              <a:rPr kumimoji="0" lang="en-GB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tercio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.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25226" y="2433309"/>
            <a:ext cx="3890990" cy="3659987"/>
            <a:chOff x="-1691242" y="2428868"/>
            <a:chExt cx="3890990" cy="3659987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 rot="16200000">
              <a:off x="16547" y="3986777"/>
              <a:ext cx="1833" cy="28440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rot="16200000">
              <a:off x="-1464022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rot="16200000">
              <a:off x="-515124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rot="16200000">
              <a:off x="431897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rot="16200000">
              <a:off x="1380794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 rot="16200000">
              <a:off x="-880111" y="4513124"/>
              <a:ext cx="1800000" cy="187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auto">
            <a:xfrm>
              <a:off x="-1691242" y="4179459"/>
              <a:ext cx="675782" cy="3850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6972" tIns="53485" rIns="106972" bIns="5348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ATX</a:t>
              </a: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-1398233" y="5811856"/>
              <a:ext cx="27764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ATX </a:t>
              </a:r>
              <a:r>
                <a:rPr kumimoji="0" lang="en-GB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mejor</a:t>
              </a: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	</a:t>
              </a: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ATX </a:t>
              </a:r>
              <a:r>
                <a:rPr kumimoji="0" lang="en-GB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peor</a:t>
              </a: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 rot="16200000">
              <a:off x="-942052" y="4124147"/>
              <a:ext cx="172359" cy="478198"/>
            </a:xfrm>
            <a:prstGeom prst="diamond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6985" tIns="53492" rIns="106985" bIns="5349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33306" y="4185665"/>
              <a:ext cx="2166442" cy="38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6972" tIns="53485" rIns="106972" bIns="5348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0.61 (</a:t>
              </a: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0.54–0 .69</a:t>
              </a: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-627039" y="3215437"/>
              <a:ext cx="1293251" cy="38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6972" tIns="53485" rIns="106972" bIns="5348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RR (95% CI)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-1532086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0.4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-583846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0.8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364911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1.2</a:t>
              </a:r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1298711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1.6</a:t>
              </a: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-1532829" y="2428868"/>
              <a:ext cx="3132000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899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Necesidad</a:t>
              </a:r>
              <a:r>
                <a:rPr kumimoji="0" lang="en-GB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de </a:t>
              </a:r>
              <a:r>
                <a:rPr kumimoji="0" lang="en-GB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transfusión</a:t>
              </a: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2411760" y="2204864"/>
            <a:ext cx="3786214" cy="407196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20032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El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lang="en-GB" sz="3600" b="1" kern="0" noProof="0" dirty="0" err="1" smtClean="0">
                <a:solidFill>
                  <a:srgbClr val="C00000"/>
                </a:solidFill>
              </a:rPr>
              <a:t>a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cido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tranexámico reduce el </a:t>
            </a:r>
            <a:b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sangrado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quirúrgico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3845" y="1262110"/>
            <a:ext cx="85725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acido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tranexámico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disminuye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la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ruptura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del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coágulo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lvl="0" algn="ctr" eaLnBrk="0" hangingPunct="0">
              <a:spcAft>
                <a:spcPts val="3600"/>
              </a:spcAft>
              <a:tabLst>
                <a:tab pos="195263" algn="l"/>
              </a:tabLst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El </a:t>
            </a:r>
            <a:r>
              <a:rPr lang="en-US" sz="2800" kern="0" dirty="0" err="1" smtClean="0">
                <a:solidFill>
                  <a:srgbClr val="000000"/>
                </a:solidFill>
              </a:rPr>
              <a:t>acido</a:t>
            </a:r>
            <a:r>
              <a:rPr lang="en-US" sz="2800" kern="0" dirty="0" smtClean="0">
                <a:solidFill>
                  <a:srgbClr val="000000"/>
                </a:solidFill>
              </a:rPr>
              <a:t> tranexámico </a:t>
            </a:r>
            <a:r>
              <a:rPr lang="en-US" sz="2800" kern="0" dirty="0" err="1" smtClean="0">
                <a:solidFill>
                  <a:srgbClr val="000000"/>
                </a:solidFill>
              </a:rPr>
              <a:t>disminuye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el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sangrado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quirúrgico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0" fontAlgn="auto" latinLnBrk="0" hangingPunct="0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lang="en-GB" sz="2800" kern="0" dirty="0" err="1" smtClean="0">
                <a:solidFill>
                  <a:srgbClr val="000000"/>
                </a:solidFill>
              </a:rPr>
              <a:t>Muchos</a:t>
            </a:r>
            <a:r>
              <a:rPr lang="en-GB" sz="2800" kern="0" dirty="0" smtClean="0">
                <a:solidFill>
                  <a:srgbClr val="000000"/>
                </a:solidFill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</a:rPr>
              <a:t>pacientes</a:t>
            </a:r>
            <a:r>
              <a:rPr lang="en-GB" sz="2800" kern="0" dirty="0" smtClean="0">
                <a:solidFill>
                  <a:srgbClr val="000000"/>
                </a:solidFill>
              </a:rPr>
              <a:t> con trauma </a:t>
            </a:r>
            <a:r>
              <a:rPr lang="en-GB" sz="2800" kern="0" dirty="0" err="1" smtClean="0">
                <a:solidFill>
                  <a:srgbClr val="000000"/>
                </a:solidFill>
              </a:rPr>
              <a:t>mueren</a:t>
            </a:r>
            <a:r>
              <a:rPr lang="en-GB" sz="2800" kern="0" dirty="0" smtClean="0">
                <a:solidFill>
                  <a:srgbClr val="000000"/>
                </a:solidFill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</a:rPr>
              <a:t>por</a:t>
            </a:r>
            <a:r>
              <a:rPr lang="en-GB" sz="2800" kern="0" dirty="0" smtClean="0">
                <a:solidFill>
                  <a:srgbClr val="000000"/>
                </a:solidFill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</a:rPr>
              <a:t>sangrado</a:t>
            </a:r>
            <a:endParaRPr lang="en-US" sz="2800" kern="0" dirty="0" smtClean="0">
              <a:solidFill>
                <a:srgbClr val="000000"/>
              </a:solidFill>
            </a:endParaRPr>
          </a:p>
          <a:p>
            <a:pPr lvl="0" algn="ctr" eaLnBrk="0" hangingPunct="0">
              <a:spcAft>
                <a:spcPts val="3600"/>
              </a:spcAft>
              <a:tabLst>
                <a:tab pos="195263" algn="l"/>
              </a:tabLst>
              <a:defRPr/>
            </a:pPr>
            <a:r>
              <a:rPr lang="en-US" sz="2800" kern="0" baseline="0" dirty="0" smtClean="0">
                <a:solidFill>
                  <a:srgbClr val="000000"/>
                </a:solidFill>
              </a:rPr>
              <a:t>Para </a:t>
            </a:r>
            <a:r>
              <a:rPr lang="en-US" sz="2800" kern="0" baseline="0" dirty="0" err="1" smtClean="0">
                <a:solidFill>
                  <a:srgbClr val="000000"/>
                </a:solidFill>
              </a:rPr>
              <a:t>evaluar</a:t>
            </a:r>
            <a:r>
              <a:rPr lang="en-US" sz="2800" kern="0" baseline="0" dirty="0" smtClean="0">
                <a:solidFill>
                  <a:srgbClr val="000000"/>
                </a:solidFill>
              </a:rPr>
              <a:t> </a:t>
            </a:r>
            <a:r>
              <a:rPr lang="en-US" sz="2800" kern="0" baseline="0" dirty="0" err="1" smtClean="0">
                <a:solidFill>
                  <a:srgbClr val="000000"/>
                </a:solidFill>
              </a:rPr>
              <a:t>si</a:t>
            </a:r>
            <a:r>
              <a:rPr lang="en-US" sz="2800" kern="0" baseline="0" dirty="0" smtClean="0">
                <a:solidFill>
                  <a:srgbClr val="000000"/>
                </a:solidFill>
              </a:rPr>
              <a:t> el </a:t>
            </a:r>
            <a:r>
              <a:rPr lang="en-US" sz="2800" kern="0" dirty="0" err="1" smtClean="0">
                <a:solidFill>
                  <a:srgbClr val="000000"/>
                </a:solidFill>
              </a:rPr>
              <a:t>acido</a:t>
            </a:r>
            <a:r>
              <a:rPr lang="en-US" sz="2800" kern="0" dirty="0" smtClean="0">
                <a:solidFill>
                  <a:srgbClr val="000000"/>
                </a:solidFill>
              </a:rPr>
              <a:t> tranexámico </a:t>
            </a:r>
            <a:r>
              <a:rPr lang="en-US" sz="2800" kern="0" dirty="0" err="1" smtClean="0">
                <a:solidFill>
                  <a:srgbClr val="000000"/>
                </a:solidFill>
              </a:rPr>
              <a:t>salva</a:t>
            </a:r>
            <a:r>
              <a:rPr lang="en-US" sz="2800" kern="0" dirty="0" smtClean="0">
                <a:solidFill>
                  <a:srgbClr val="000000"/>
                </a:solidFill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</a:rPr>
              <a:t>vidas</a:t>
            </a:r>
            <a:r>
              <a:rPr lang="en-US" sz="2800" kern="0" dirty="0" smtClean="0">
                <a:solidFill>
                  <a:srgbClr val="000000"/>
                </a:solidFill>
              </a:rPr>
              <a:t> en </a:t>
            </a:r>
            <a:r>
              <a:rPr lang="en-US" sz="2800" kern="0" dirty="0" err="1" smtClean="0">
                <a:solidFill>
                  <a:srgbClr val="000000"/>
                </a:solidFill>
              </a:rPr>
              <a:t>pacientes</a:t>
            </a:r>
            <a:r>
              <a:rPr lang="en-US" sz="2800" kern="0" dirty="0" smtClean="0">
                <a:solidFill>
                  <a:srgbClr val="000000"/>
                </a:solidFill>
              </a:rPr>
              <a:t> con trauma y </a:t>
            </a:r>
            <a:r>
              <a:rPr lang="en-US" sz="2800" kern="0" dirty="0" err="1" smtClean="0">
                <a:solidFill>
                  <a:srgbClr val="000000"/>
                </a:solidFill>
              </a:rPr>
              <a:t>sangrado</a:t>
            </a:r>
            <a:r>
              <a:rPr lang="en-US" sz="2800" kern="0" dirty="0" smtClean="0">
                <a:solidFill>
                  <a:srgbClr val="000000"/>
                </a:solidFill>
              </a:rPr>
              <a:t>, </a:t>
            </a:r>
            <a:r>
              <a:rPr lang="en-US" sz="2800" kern="0" baseline="0" dirty="0" err="1" smtClean="0">
                <a:solidFill>
                  <a:srgbClr val="000000"/>
                </a:solidFill>
              </a:rPr>
              <a:t>realizamos</a:t>
            </a:r>
            <a:r>
              <a:rPr lang="en-US" sz="2800" kern="0" baseline="0" dirty="0" smtClean="0">
                <a:solidFill>
                  <a:srgbClr val="000000"/>
                </a:solidFill>
              </a:rPr>
              <a:t> un </a:t>
            </a:r>
            <a:r>
              <a:rPr lang="en-US" sz="2800" kern="0" baseline="0" dirty="0" err="1" smtClean="0">
                <a:solidFill>
                  <a:srgbClr val="000000"/>
                </a:solidFill>
              </a:rPr>
              <a:t>estudio</a:t>
            </a:r>
            <a:r>
              <a:rPr lang="en-US" sz="2800" kern="0" baseline="0" dirty="0" smtClean="0">
                <a:solidFill>
                  <a:srgbClr val="000000"/>
                </a:solidFill>
              </a:rPr>
              <a:t> aleatorizado a </a:t>
            </a:r>
            <a:r>
              <a:rPr lang="en-US" sz="2800" kern="0" baseline="0" dirty="0" err="1" smtClean="0">
                <a:solidFill>
                  <a:srgbClr val="000000"/>
                </a:solidFill>
              </a:rPr>
              <a:t>gran</a:t>
            </a:r>
            <a:r>
              <a:rPr lang="en-US" sz="2800" kern="0" baseline="0" dirty="0" smtClean="0">
                <a:solidFill>
                  <a:srgbClr val="000000"/>
                </a:solidFill>
              </a:rPr>
              <a:t> </a:t>
            </a:r>
            <a:r>
              <a:rPr lang="en-US" sz="2800" kern="0" baseline="0" dirty="0" err="1" smtClean="0">
                <a:solidFill>
                  <a:srgbClr val="000000"/>
                </a:solidFill>
              </a:rPr>
              <a:t>escala</a:t>
            </a:r>
            <a:r>
              <a:rPr lang="en-US" sz="2800" kern="0" baseline="0" dirty="0" smtClean="0">
                <a:solidFill>
                  <a:srgbClr val="000000"/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llamado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CRASH-2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830997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El </a:t>
            </a:r>
            <a:r>
              <a:rPr kumimoji="0" lang="en-GB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estudio</a:t>
            </a: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CRASH-2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734" y="1260460"/>
            <a:ext cx="8352000" cy="4638944"/>
          </a:xfrm>
          <a:prstGeom prst="rect">
            <a:avLst/>
          </a:prstGeom>
        </p:spPr>
        <p:txBody>
          <a:bodyPr wrap="square" lIns="72000" tIns="72000" rIns="72000" bIns="72000" anchor="t" anchorCtr="0">
            <a:spAutoFit/>
          </a:bodyPr>
          <a:lstStyle/>
          <a:p>
            <a:pPr marL="358775" marR="0" lvl="0" indent="-358775" algn="just" defTabSz="990600" fontAlgn="auto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Más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de 20,000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pacientes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con trauma y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sangrado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fueron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asignados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en forma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aleatorea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a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recibir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acido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tranexámico o placebo</a:t>
            </a:r>
            <a:endParaRPr lang="en-GB" sz="28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8775" marR="0" lvl="0" indent="-358775" algn="just" defTabSz="990600" fontAlgn="auto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GB" sz="2800" kern="0" dirty="0" err="1" smtClean="0">
                <a:solidFill>
                  <a:srgbClr val="000000"/>
                </a:solidFill>
                <a:cs typeface="Arial" pitchFamily="34" charset="0"/>
              </a:rPr>
              <a:t>Incluimos</a:t>
            </a:r>
            <a:r>
              <a:rPr lang="en-GB" sz="2800" kern="0" dirty="0" smtClean="0">
                <a:solidFill>
                  <a:srgbClr val="000000"/>
                </a:solidFill>
                <a:cs typeface="Arial" pitchFamily="34" charset="0"/>
              </a:rPr>
              <a:t> a </a:t>
            </a:r>
            <a:r>
              <a:rPr lang="en-GB" sz="2800" kern="0" dirty="0" err="1" smtClean="0">
                <a:solidFill>
                  <a:srgbClr val="000000"/>
                </a:solidFill>
                <a:cs typeface="Arial" pitchFamily="34" charset="0"/>
              </a:rPr>
              <a:t>pacientes</a:t>
            </a:r>
            <a:r>
              <a:rPr lang="en-GB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  <a:cs typeface="Arial" pitchFamily="34" charset="0"/>
              </a:rPr>
              <a:t>adultos</a:t>
            </a:r>
            <a:r>
              <a:rPr lang="en-GB" sz="2800" kern="0" dirty="0" smtClean="0">
                <a:solidFill>
                  <a:srgbClr val="000000"/>
                </a:solidFill>
                <a:cs typeface="Arial" pitchFamily="34" charset="0"/>
              </a:rPr>
              <a:t> con trauma, </a:t>
            </a:r>
            <a:r>
              <a:rPr lang="es-ES" sz="2800" kern="0" dirty="0" smtClean="0">
                <a:solidFill>
                  <a:srgbClr val="000000"/>
                </a:solidFill>
                <a:cs typeface="Arial" pitchFamily="34" charset="0"/>
              </a:rPr>
              <a:t>dentro de las 8 horas de la lesión, si el médico pensaba que tenían o podían tener </a:t>
            </a:r>
            <a:r>
              <a:rPr lang="en-GB" sz="2800" kern="0" dirty="0" err="1" smtClean="0">
                <a:solidFill>
                  <a:srgbClr val="000000"/>
                </a:solidFill>
                <a:cs typeface="Arial" pitchFamily="34" charset="0"/>
              </a:rPr>
              <a:t>una</a:t>
            </a:r>
            <a:r>
              <a:rPr lang="en-GB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  <a:cs typeface="Arial" pitchFamily="34" charset="0"/>
              </a:rPr>
              <a:t>hemorragia</a:t>
            </a:r>
            <a:r>
              <a:rPr lang="en-GB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800" kern="0" dirty="0" err="1" smtClean="0">
                <a:solidFill>
                  <a:srgbClr val="000000"/>
                </a:solidFill>
                <a:cs typeface="Arial" pitchFamily="34" charset="0"/>
              </a:rPr>
              <a:t>significativa</a:t>
            </a:r>
            <a:endParaRPr lang="en-GB" sz="28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8775" marR="0" lvl="0" indent="-358775" algn="just" defTabSz="990600" fontAlgn="auto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Recogimos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los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datos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mortalidad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en el hospital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dentro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de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las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4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semanas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de la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lesión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y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todos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los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efectos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adversos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Arial" pitchFamily="34" charset="0"/>
              </a:rPr>
              <a:t>importantes</a:t>
            </a: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28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Métodos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aballero.jpg"/>
          <p:cNvPicPr>
            <a:picLocks noChangeAspect="1"/>
          </p:cNvPicPr>
          <p:nvPr/>
        </p:nvPicPr>
        <p:blipFill>
          <a:blip r:embed="rId3" cstate="print"/>
          <a:srcRect l="5093" t="5079" b="11111"/>
          <a:stretch>
            <a:fillRect/>
          </a:stretch>
        </p:blipFill>
        <p:spPr bwMode="auto">
          <a:xfrm>
            <a:off x="0" y="721613"/>
            <a:ext cx="9144000" cy="53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1149</Words>
  <Application>Microsoft Office PowerPoint</Application>
  <PresentationFormat>On-screen Show (4:3)</PresentationFormat>
  <Paragraphs>297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EnphMRAM</dc:creator>
  <cp:lastModifiedBy>EnphMRAM</cp:lastModifiedBy>
  <cp:revision>110</cp:revision>
  <dcterms:created xsi:type="dcterms:W3CDTF">2011-04-01T15:06:41Z</dcterms:created>
  <dcterms:modified xsi:type="dcterms:W3CDTF">2011-10-27T13:54:50Z</dcterms:modified>
</cp:coreProperties>
</file>